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69" r:id="rId3"/>
    <p:sldId id="263" r:id="rId4"/>
    <p:sldId id="299" r:id="rId5"/>
    <p:sldId id="301" r:id="rId6"/>
    <p:sldId id="333" r:id="rId7"/>
    <p:sldId id="336" r:id="rId8"/>
    <p:sldId id="361" r:id="rId9"/>
    <p:sldId id="338" r:id="rId10"/>
    <p:sldId id="342" r:id="rId11"/>
    <p:sldId id="354" r:id="rId12"/>
    <p:sldId id="353" r:id="rId13"/>
    <p:sldId id="355" r:id="rId14"/>
    <p:sldId id="356" r:id="rId15"/>
    <p:sldId id="357" r:id="rId16"/>
    <p:sldId id="358" r:id="rId17"/>
    <p:sldId id="359" r:id="rId18"/>
    <p:sldId id="362" r:id="rId19"/>
    <p:sldId id="349" r:id="rId20"/>
    <p:sldId id="351" r:id="rId21"/>
    <p:sldId id="350" r:id="rId22"/>
    <p:sldId id="352" r:id="rId23"/>
    <p:sldId id="360" r:id="rId24"/>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94614"/>
  </p:normalViewPr>
  <p:slideViewPr>
    <p:cSldViewPr>
      <p:cViewPr varScale="1">
        <p:scale>
          <a:sx n="90" d="100"/>
          <a:sy n="90" d="100"/>
        </p:scale>
        <p:origin x="1736" y="184"/>
      </p:cViewPr>
      <p:guideLst>
        <p:guide orient="horz" pos="2160"/>
        <p:guide pos="2880"/>
      </p:guideLst>
    </p:cSldViewPr>
  </p:slideViewPr>
  <p:notesTextViewPr>
    <p:cViewPr>
      <p:scale>
        <a:sx n="100" d="100"/>
        <a:sy n="100" d="100"/>
      </p:scale>
      <p:origin x="0" y="0"/>
    </p:cViewPr>
  </p:notesTextViewPr>
  <p:notesViewPr>
    <p:cSldViewPr>
      <p:cViewPr>
        <p:scale>
          <a:sx n="91" d="100"/>
          <a:sy n="91" d="100"/>
        </p:scale>
        <p:origin x="3104" y="-4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3024FC0C-432F-024C-98C4-14D05CA1E4C6}" type="datetimeFigureOut">
              <a:rPr lang="en-US" smtClean="0"/>
              <a:t>12/26/22</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D6C3428F-6FF0-EC4B-8CCC-59918850A8B4}" type="slidenum">
              <a:rPr lang="en-US" smtClean="0"/>
              <a:t>‹#›</a:t>
            </a:fld>
            <a:endParaRPr lang="en-US"/>
          </a:p>
        </p:txBody>
      </p:sp>
    </p:spTree>
    <p:extLst>
      <p:ext uri="{BB962C8B-B14F-4D97-AF65-F5344CB8AC3E}">
        <p14:creationId xmlns:p14="http://schemas.microsoft.com/office/powerpoint/2010/main" val="171791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4613" y="230188"/>
            <a:ext cx="4222750" cy="3167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3428F-6FF0-EC4B-8CCC-59918850A8B4}" type="slidenum">
              <a:rPr lang="en-US" smtClean="0"/>
              <a:t>1</a:t>
            </a:fld>
            <a:endParaRPr lang="en-US"/>
          </a:p>
        </p:txBody>
      </p:sp>
    </p:spTree>
    <p:extLst>
      <p:ext uri="{BB962C8B-B14F-4D97-AF65-F5344CB8AC3E}">
        <p14:creationId xmlns:p14="http://schemas.microsoft.com/office/powerpoint/2010/main" val="178341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123825"/>
            <a:ext cx="5786438" cy="4340225"/>
          </a:xfrm>
        </p:spPr>
      </p:sp>
      <p:sp>
        <p:nvSpPr>
          <p:cNvPr id="3" name="Notes Placeholder 2"/>
          <p:cNvSpPr>
            <a:spLocks noGrp="1"/>
          </p:cNvSpPr>
          <p:nvPr>
            <p:ph type="body" idx="1"/>
          </p:nvPr>
        </p:nvSpPr>
        <p:spPr>
          <a:xfrm>
            <a:off x="57150" y="4540250"/>
            <a:ext cx="7010400" cy="5105400"/>
          </a:xfrm>
        </p:spPr>
        <p:txBody>
          <a:bodyPr>
            <a:normAutofit fontScale="92500" lnSpcReduction="20000"/>
          </a:bodyPr>
          <a:lstStyle/>
          <a:p>
            <a:r>
              <a:rPr lang="en-US" sz="1100" dirty="0"/>
              <a:t>Paul briefly visited Ephesus at the close of his second journey (Acts 18:18-21).  He left Aquila and Priscilla there, and they taught Apollos (Acts 18:24-28).  Paul came back on his third journey and remained in Ephesus three years (Acts 19:1-41; 20:31).  Later, he leaves for Macedonia and calls for the elders to meet him in Miletus (Acts 29:17-38).  Paul moves from correcting the many quarrels that were tearing apart the Corinthians.  In Galatians he combated the legalism that was prevalent among them.  In Ephesians, he seems to step aside from the conflicts and provides us with a vison of Christ’s majesty and His eternal purpose for the church.  Paul wrote to the Ephesians while under house arrest in Rome awaiting trial before Caesar about 62 A.D. (see Acts 25:11-12; 28:30-31).  He would also pen three other epistles during this period: Philippians, Colossians, and Philemon. Most of Paul’s writings were written over a span of 15 years. In AD 60, he arrived in Rome and was imprisoned later that year. For the next two years, Paul would live under house arrest in Rome (Acts 28:30-31).  Paul’s audience is clear: “To the saints (those set apart - </a:t>
            </a:r>
            <a:r>
              <a:rPr lang="en-US" sz="1100" dirty="0" err="1"/>
              <a:t>rcf</a:t>
            </a:r>
            <a:r>
              <a:rPr lang="en-US" sz="1100" dirty="0"/>
              <a:t>) who are in Ephesus and are faithful in Christ Jesus” (1:1b).  The phrase “in Christ” is a constant emphasis in Chapter 1 and the key thought is the gathering together of all things in Jesus Christ - all purposed by God.  Chapters 1-3 show that Christ, through His death, burial, resurrection, and exaltation, has reconciled us to God when one answers the call through obedience.  The result is a group of believers who are “one body” united with Christ as the head (1:20:23; 4:4).  Chapters 4-6 instructs us how to live in light of our position as followers - “in Christ.”  It tells us how to accomplish the work that God desires of a body, “a glorious church without spot or wrinkle.”   One might say that in Ephesians Christ shows us what He has done </a:t>
            </a:r>
            <a:r>
              <a:rPr lang="en-US" sz="1100" i="1" dirty="0"/>
              <a:t>for u</a:t>
            </a:r>
            <a:r>
              <a:rPr lang="en-US" sz="1100" dirty="0"/>
              <a:t>s (chapter 1), what He does </a:t>
            </a:r>
            <a:r>
              <a:rPr lang="en-US" sz="1100" i="1" dirty="0"/>
              <a:t>in us </a:t>
            </a:r>
            <a:r>
              <a:rPr lang="en-US" sz="1100" dirty="0"/>
              <a:t>(2:1-10), and what He has done </a:t>
            </a:r>
            <a:r>
              <a:rPr lang="en-US" sz="1100" i="1" dirty="0"/>
              <a:t>between us </a:t>
            </a:r>
            <a:r>
              <a:rPr lang="en-US" sz="1100" dirty="0"/>
              <a:t>(2:11-3:21).  Paul tells us that our unity is dependent on submission: submission to God and to one another. Paul provides the panoply (full armor) of God that implies a call to battle for every follower that has seven armaments: truth, righteousness, peace with God, faith, salvation, the Spirit (God’s word), and prayer (6:10-18).  The opponent or enemy is Satan who “schemes” to delude us (4:11:b).  Paul proclaims that we are at war with Satan and his army. “Now to him who is able to do immeasurably more than all we ask or imagine, according to his power that is at work within us, 21 to him be glory in the church and in Christ Jesus throughout all generations, for ever and ever! Amen” (3:20-21).  </a:t>
            </a:r>
          </a:p>
          <a:p>
            <a:endParaRPr lang="en-US" sz="1100" dirty="0"/>
          </a:p>
          <a:p>
            <a:r>
              <a:rPr lang="en-US" sz="1100" b="1" u="sng" dirty="0"/>
              <a:t>Application</a:t>
            </a:r>
            <a:endParaRPr lang="en-US" sz="1100" u="sng" dirty="0"/>
          </a:p>
          <a:p>
            <a:endParaRPr lang="en-US" sz="1100" b="1" u="sng" dirty="0"/>
          </a:p>
          <a:p>
            <a:pPr lvl="1"/>
            <a:r>
              <a:rPr lang="en-US" sz="1100" dirty="0"/>
              <a:t>1.  It is interesting to note that while the letter closes with Paul’s admiration of the Ephesians for their “love </a:t>
            </a:r>
            <a:br>
              <a:rPr lang="en-US" sz="1100" dirty="0"/>
            </a:br>
            <a:r>
              <a:rPr lang="en-US" sz="1100" dirty="0"/>
              <a:t>      incorruptible” they “leave their first love” one generation later (Rev. 2:4).  Christians beware! Has our love chilled? </a:t>
            </a:r>
          </a:p>
          <a:p>
            <a:pPr lvl="1"/>
            <a:r>
              <a:rPr lang="en-US" sz="1100" dirty="0"/>
              <a:t>2.  The body is built up (edified) when each member does his part (Eph. 4:11, 16).  Do you edify?</a:t>
            </a:r>
            <a:br>
              <a:rPr lang="en-US" sz="1100" dirty="0"/>
            </a:br>
            <a:r>
              <a:rPr lang="en-US" sz="1100" dirty="0"/>
              <a:t>3.  Being imitators of God (5:1) demands holiness.  Holy is as Holy does.  Is our behavior holy? </a:t>
            </a:r>
            <a:br>
              <a:rPr lang="en-US" sz="1100" dirty="0"/>
            </a:br>
            <a:r>
              <a:rPr lang="en-US" sz="1100" dirty="0"/>
              <a:t>4.  Submission is not just the role of a wife to a husband (5:22) - every Christian has the charge of submitting (5;21).  </a:t>
            </a:r>
          </a:p>
          <a:p>
            <a:pPr lvl="1"/>
            <a:r>
              <a:rPr lang="en-US" sz="1100" dirty="0"/>
              <a:t>5.  We are to “endeavor” or “Make every effort to keep the unity of the Spirit through the bond of peace” (4:3).  We  </a:t>
            </a:r>
            <a:br>
              <a:rPr lang="en-US" sz="1100" dirty="0"/>
            </a:br>
            <a:r>
              <a:rPr lang="en-US" sz="1100" dirty="0"/>
              <a:t>      are to be “eager” for peaceful solutions in our dealing with one another.  Do you promote peace? </a:t>
            </a:r>
          </a:p>
          <a:p>
            <a:endParaRPr lang="en-US" sz="1100" b="1" dirty="0"/>
          </a:p>
          <a:p>
            <a:r>
              <a:rPr lang="en-US" sz="1100" b="1" dirty="0"/>
              <a:t>Key thought: </a:t>
            </a:r>
            <a:r>
              <a:rPr lang="en-US" sz="1100" dirty="0"/>
              <a:t>“See then that ye walk circumspectly, not as fools, but as wise, Redeeming the time, because the days are evil” (Eph.  5:15-16, KJV).  We have sin in common.  We have been redeemed. Can is be said of us that we are redeeming the time? </a:t>
            </a:r>
          </a:p>
          <a:p>
            <a:endParaRPr lang="en-US" sz="1000" dirty="0"/>
          </a:p>
          <a:p>
            <a:br>
              <a:rPr lang="en-US" sz="1000" dirty="0"/>
            </a:br>
            <a:br>
              <a:rPr lang="en-US" sz="1000" dirty="0"/>
            </a:br>
            <a:br>
              <a:rPr lang="en-US" sz="1000" dirty="0"/>
            </a:br>
            <a:endParaRPr lang="en-US" sz="1000" dirty="0"/>
          </a:p>
          <a:p>
            <a:pPr lvl="1"/>
            <a:r>
              <a:rPr lang="en-US" sz="1000"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92138"/>
            <a:ext cx="5892800" cy="4419600"/>
          </a:xfrm>
          <a:solidFill>
            <a:srgbClr val="FFFF00"/>
          </a:solidFill>
        </p:spPr>
      </p:sp>
      <p:sp>
        <p:nvSpPr>
          <p:cNvPr id="3" name="Notes Placeholder 2"/>
          <p:cNvSpPr>
            <a:spLocks noGrp="1"/>
          </p:cNvSpPr>
          <p:nvPr>
            <p:ph type="body" idx="1"/>
          </p:nvPr>
        </p:nvSpPr>
        <p:spPr>
          <a:xfrm>
            <a:off x="120650" y="6064250"/>
            <a:ext cx="5964238" cy="3200400"/>
          </a:xfrm>
        </p:spPr>
        <p:txBody>
          <a:bodyPr/>
          <a:lstStyle/>
          <a:p>
            <a:endParaRPr lang="en-US" dirty="0"/>
          </a:p>
        </p:txBody>
      </p:sp>
      <p:sp>
        <p:nvSpPr>
          <p:cNvPr id="4" name="Slide Number Placeholder 3"/>
          <p:cNvSpPr>
            <a:spLocks noGrp="1"/>
          </p:cNvSpPr>
          <p:nvPr>
            <p:ph type="sldNum" sz="quarter" idx="10"/>
          </p:nvPr>
        </p:nvSpPr>
        <p:spPr/>
        <p:txBody>
          <a:bodyPr/>
          <a:lstStyle/>
          <a:p>
            <a:fld id="{86E33552-28B7-9F48-96EF-6F521705AA6A}" type="slidenum">
              <a:rPr lang="en-US" smtClean="0"/>
              <a:t>3</a:t>
            </a:fld>
            <a:endParaRPr lang="en-US" dirty="0"/>
          </a:p>
        </p:txBody>
      </p:sp>
    </p:spTree>
    <p:extLst>
      <p:ext uri="{BB962C8B-B14F-4D97-AF65-F5344CB8AC3E}">
        <p14:creationId xmlns:p14="http://schemas.microsoft.com/office/powerpoint/2010/main" val="205750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3428F-6FF0-EC4B-8CCC-59918850A8B4}" type="slidenum">
              <a:rPr lang="en-US" smtClean="0"/>
              <a:t>4</a:t>
            </a:fld>
            <a:endParaRPr lang="en-US"/>
          </a:p>
        </p:txBody>
      </p:sp>
    </p:spTree>
    <p:extLst>
      <p:ext uri="{BB962C8B-B14F-4D97-AF65-F5344CB8AC3E}">
        <p14:creationId xmlns:p14="http://schemas.microsoft.com/office/powerpoint/2010/main" val="122303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3428F-6FF0-EC4B-8CCC-59918850A8B4}" type="slidenum">
              <a:rPr lang="en-US" smtClean="0"/>
              <a:t>5</a:t>
            </a:fld>
            <a:endParaRPr lang="en-US"/>
          </a:p>
        </p:txBody>
      </p:sp>
    </p:spTree>
    <p:extLst>
      <p:ext uri="{BB962C8B-B14F-4D97-AF65-F5344CB8AC3E}">
        <p14:creationId xmlns:p14="http://schemas.microsoft.com/office/powerpoint/2010/main" val="48021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9</a:t>
            </a:fld>
            <a:endParaRPr lang="en-US"/>
          </a:p>
        </p:txBody>
      </p:sp>
    </p:spTree>
    <p:extLst>
      <p:ext uri="{BB962C8B-B14F-4D97-AF65-F5344CB8AC3E}">
        <p14:creationId xmlns:p14="http://schemas.microsoft.com/office/powerpoint/2010/main" val="385557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12/26/22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12/26/22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Ephesians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17A99B35-CAD2-1147-82F4-27A08DF8B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08575"/>
          </a:xfrm>
          <a:prstGeom prst="rect">
            <a:avLst/>
          </a:prstGeom>
          <a:solidFill>
            <a:schemeClr val="accent1">
              <a:lumMod val="20000"/>
              <a:lumOff val="80000"/>
            </a:schemeClr>
          </a:solidFill>
        </p:spPr>
      </p:pic>
      <p:sp>
        <p:nvSpPr>
          <p:cNvPr id="4" name="TextBox 3">
            <a:extLst>
              <a:ext uri="{FF2B5EF4-FFF2-40B4-BE49-F238E27FC236}">
                <a16:creationId xmlns:a16="http://schemas.microsoft.com/office/drawing/2014/main" id="{45220E84-672F-E242-BC65-B26BAF6B7A99}"/>
              </a:ext>
            </a:extLst>
          </p:cNvPr>
          <p:cNvSpPr txBox="1"/>
          <p:nvPr/>
        </p:nvSpPr>
        <p:spPr>
          <a:xfrm>
            <a:off x="0" y="457200"/>
            <a:ext cx="1600200" cy="293132"/>
          </a:xfrm>
          <a:prstGeom prst="rect">
            <a:avLst/>
          </a:prstGeom>
          <a:solidFill>
            <a:schemeClr val="accent5">
              <a:lumMod val="20000"/>
              <a:lumOff val="80000"/>
            </a:schemeClr>
          </a:solidFill>
          <a:ln>
            <a:solidFill>
              <a:schemeClr val="accent1">
                <a:lumMod val="40000"/>
                <a:lumOff val="60000"/>
              </a:schemeClr>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5E42CD1B-E5DB-0A4C-AC5D-86CD1DAFBAB0}"/>
              </a:ext>
            </a:extLst>
          </p:cNvPr>
          <p:cNvSpPr txBox="1"/>
          <p:nvPr/>
        </p:nvSpPr>
        <p:spPr>
          <a:xfrm>
            <a:off x="103178" y="5534561"/>
            <a:ext cx="4006860" cy="1323439"/>
          </a:xfrm>
          <a:prstGeom prst="rect">
            <a:avLst/>
          </a:prstGeom>
          <a:solidFill>
            <a:schemeClr val="accent1"/>
          </a:solidFill>
          <a:ln w="38100">
            <a:solidFill>
              <a:srgbClr val="FFC000"/>
            </a:solidFill>
          </a:ln>
        </p:spPr>
        <p:txBody>
          <a:bodyPr wrap="square" rtlCol="0">
            <a:spAutoFit/>
          </a:bodyPr>
          <a:lstStyle/>
          <a:p>
            <a:r>
              <a:rPr lang="en-US" sz="1700" dirty="0"/>
              <a:t>“</a:t>
            </a:r>
            <a:r>
              <a:rPr lang="en-US" sz="2000" dirty="0"/>
              <a:t>And it happened that while Apollos was at Corinth, Paul passed through the inland country and came to Ephesus” (Acts 19:1</a:t>
            </a:r>
            <a:r>
              <a:rPr lang="en-US" sz="1700" dirty="0"/>
              <a:t>)</a:t>
            </a:r>
          </a:p>
        </p:txBody>
      </p:sp>
    </p:spTree>
    <p:extLst>
      <p:ext uri="{BB962C8B-B14F-4D97-AF65-F5344CB8AC3E}">
        <p14:creationId xmlns:p14="http://schemas.microsoft.com/office/powerpoint/2010/main" val="343029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mountain, outdoor, ground, ruin&#10;&#10;Description automatically generated">
            <a:extLst>
              <a:ext uri="{FF2B5EF4-FFF2-40B4-BE49-F238E27FC236}">
                <a16:creationId xmlns:a16="http://schemas.microsoft.com/office/drawing/2014/main" id="{798C3B3F-7D18-7E46-BE60-DBA478F75A4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60461" y="418588"/>
            <a:ext cx="5031139" cy="5867400"/>
          </a:xfrm>
        </p:spPr>
      </p:pic>
      <p:sp>
        <p:nvSpPr>
          <p:cNvPr id="12" name="TextBox 11">
            <a:extLst>
              <a:ext uri="{FF2B5EF4-FFF2-40B4-BE49-F238E27FC236}">
                <a16:creationId xmlns:a16="http://schemas.microsoft.com/office/drawing/2014/main" id="{8E451337-1B57-E745-B9D6-CC47943D8400}"/>
              </a:ext>
            </a:extLst>
          </p:cNvPr>
          <p:cNvSpPr txBox="1"/>
          <p:nvPr/>
        </p:nvSpPr>
        <p:spPr>
          <a:xfrm>
            <a:off x="152400" y="384175"/>
            <a:ext cx="3581400" cy="6432530"/>
          </a:xfrm>
          <a:prstGeom prst="rect">
            <a:avLst/>
          </a:prstGeom>
          <a:noFill/>
        </p:spPr>
        <p:txBody>
          <a:bodyPr wrap="square" rtlCol="0">
            <a:spAutoFit/>
          </a:bodyPr>
          <a:lstStyle/>
          <a:p>
            <a:r>
              <a:rPr lang="en-US" sz="1600" dirty="0"/>
              <a:t>“Ephesus was the most important city in Western Asia Minor (modern Turkey) in New Testament times. In fact, it was called ’the mother city’ of Asia. It had an estimated population of around 200,000 – 250,000, which was huge for those days, and it rivalled Antioch, Corinth, Alexandria and even Rome itself. Its wealth and importance came from its location. It was situated on an inland </a:t>
            </a:r>
            <a:r>
              <a:rPr lang="en-US" sz="1600" dirty="0" err="1"/>
              <a:t>harbour</a:t>
            </a:r>
            <a:r>
              <a:rPr lang="en-US" sz="1600" dirty="0"/>
              <a:t> linked by a canal to the River </a:t>
            </a:r>
            <a:r>
              <a:rPr lang="en-US" sz="1600" dirty="0" err="1"/>
              <a:t>Cayster</a:t>
            </a:r>
            <a:r>
              <a:rPr lang="en-US" sz="1600" dirty="0"/>
              <a:t> which flowed into the Aegean Sea; and it was at the crossroads of major trade routes. So it was an extremely important commercial </a:t>
            </a:r>
            <a:r>
              <a:rPr lang="en-US" sz="1600" dirty="0" err="1"/>
              <a:t>centre</a:t>
            </a:r>
            <a:r>
              <a:rPr lang="en-US" sz="1600" dirty="0"/>
              <a:t>-in fact, the largest trading </a:t>
            </a:r>
            <a:r>
              <a:rPr lang="en-US" sz="1600" dirty="0" err="1"/>
              <a:t>centre</a:t>
            </a:r>
            <a:r>
              <a:rPr lang="en-US" sz="1600" dirty="0"/>
              <a:t> in Asia Minor, attracting people from all over the world. Strabo, the Greek philosopher, historian and geographer, called it ‘the greatest emporium in the province of Asia Minor’.  So when Paul chose to plant a church here, he was choosing the key city in the region, from which he planned for the new church to reach out.” </a:t>
            </a:r>
            <a:br>
              <a:rPr lang="en-US" sz="1600" dirty="0"/>
            </a:br>
            <a:endParaRPr lang="en-US" sz="1200" dirty="0"/>
          </a:p>
        </p:txBody>
      </p:sp>
      <p:sp>
        <p:nvSpPr>
          <p:cNvPr id="13" name="TextBox 12">
            <a:extLst>
              <a:ext uri="{FF2B5EF4-FFF2-40B4-BE49-F238E27FC236}">
                <a16:creationId xmlns:a16="http://schemas.microsoft.com/office/drawing/2014/main" id="{9784A114-5DCF-1F4B-B9C9-BFE705F4C287}"/>
              </a:ext>
            </a:extLst>
          </p:cNvPr>
          <p:cNvSpPr txBox="1"/>
          <p:nvPr/>
        </p:nvSpPr>
        <p:spPr>
          <a:xfrm>
            <a:off x="3960461" y="6439412"/>
            <a:ext cx="4802539" cy="307777"/>
          </a:xfrm>
          <a:prstGeom prst="rect">
            <a:avLst/>
          </a:prstGeom>
          <a:noFill/>
        </p:spPr>
        <p:txBody>
          <a:bodyPr wrap="square" rtlCol="0">
            <a:spAutoFit/>
          </a:bodyPr>
          <a:lstStyle/>
          <a:p>
            <a:r>
              <a:rPr lang="en-US" sz="1400" b="1" dirty="0" err="1"/>
              <a:t>resources.takingground.org.uk</a:t>
            </a:r>
            <a:r>
              <a:rPr lang="en-US" sz="1400" b="1" dirty="0"/>
              <a:t>/</a:t>
            </a:r>
            <a:r>
              <a:rPr lang="en-US" sz="1400" b="1" dirty="0" err="1"/>
              <a:t>ephesus</a:t>
            </a:r>
            <a:r>
              <a:rPr lang="en-US" sz="1400" b="1" dirty="0"/>
              <a:t>-in-the-first-century</a:t>
            </a:r>
          </a:p>
        </p:txBody>
      </p:sp>
    </p:spTree>
    <p:extLst>
      <p:ext uri="{BB962C8B-B14F-4D97-AF65-F5344CB8AC3E}">
        <p14:creationId xmlns:p14="http://schemas.microsoft.com/office/powerpoint/2010/main" val="155377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8A4C-61C9-6D47-8CE2-EF773F8447BC}"/>
              </a:ext>
            </a:extLst>
          </p:cNvPr>
          <p:cNvSpPr>
            <a:spLocks noGrp="1"/>
          </p:cNvSpPr>
          <p:nvPr>
            <p:ph type="title"/>
          </p:nvPr>
        </p:nvSpPr>
        <p:spPr/>
        <p:txBody>
          <a:bodyPr/>
          <a:lstStyle/>
          <a:p>
            <a:r>
              <a:rPr lang="en-US" dirty="0"/>
              <a:t>Artemis</a:t>
            </a:r>
          </a:p>
        </p:txBody>
      </p:sp>
      <p:pic>
        <p:nvPicPr>
          <p:cNvPr id="5" name="Content Placeholder 4" descr="A picture containing tree, grass, outdoor, forest&#10;&#10;Description automatically generated">
            <a:extLst>
              <a:ext uri="{FF2B5EF4-FFF2-40B4-BE49-F238E27FC236}">
                <a16:creationId xmlns:a16="http://schemas.microsoft.com/office/drawing/2014/main" id="{4DB43343-F47E-9344-8CB2-CD451B92DC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0058" y="1600200"/>
            <a:ext cx="6165341" cy="5102352"/>
          </a:xfrm>
        </p:spPr>
      </p:pic>
      <p:sp>
        <p:nvSpPr>
          <p:cNvPr id="6" name="TextBox 5">
            <a:extLst>
              <a:ext uri="{FF2B5EF4-FFF2-40B4-BE49-F238E27FC236}">
                <a16:creationId xmlns:a16="http://schemas.microsoft.com/office/drawing/2014/main" id="{076F78BA-3F5C-9542-A439-FCD3A6276DF1}"/>
              </a:ext>
            </a:extLst>
          </p:cNvPr>
          <p:cNvSpPr txBox="1"/>
          <p:nvPr/>
        </p:nvSpPr>
        <p:spPr>
          <a:xfrm>
            <a:off x="162234" y="1828800"/>
            <a:ext cx="2580966" cy="3908762"/>
          </a:xfrm>
          <a:prstGeom prst="rect">
            <a:avLst/>
          </a:prstGeom>
          <a:noFill/>
        </p:spPr>
        <p:txBody>
          <a:bodyPr wrap="square" rtlCol="0">
            <a:spAutoFit/>
          </a:bodyPr>
          <a:lstStyle/>
          <a:p>
            <a:r>
              <a:rPr lang="en-US" dirty="0"/>
              <a:t>“In Greek and Roman mythology Artemis was the daughter of Zeus and the twin sister of Apollo….The Greek travel writer Pausanias said that she was the most worshipped goddess in private devotions in the Mediterranean world”  (see Acts 19:28) </a:t>
            </a:r>
          </a:p>
          <a:p>
            <a:r>
              <a:rPr lang="en-US" dirty="0"/>
              <a:t> </a:t>
            </a:r>
            <a:r>
              <a:rPr lang="en-US" sz="1400" dirty="0" err="1"/>
              <a:t>resources.takingground.org.uk</a:t>
            </a:r>
            <a:r>
              <a:rPr lang="en-US" sz="1400" dirty="0"/>
              <a:t>/</a:t>
            </a:r>
            <a:r>
              <a:rPr lang="en-US" sz="1400" dirty="0" err="1"/>
              <a:t>ephesus</a:t>
            </a:r>
            <a:r>
              <a:rPr lang="en-US" sz="1400" dirty="0"/>
              <a:t>-in-the-first-century</a:t>
            </a:r>
            <a:r>
              <a:rPr lang="en-US" dirty="0"/>
              <a:t>/</a:t>
            </a:r>
          </a:p>
        </p:txBody>
      </p:sp>
    </p:spTree>
    <p:extLst>
      <p:ext uri="{BB962C8B-B14F-4D97-AF65-F5344CB8AC3E}">
        <p14:creationId xmlns:p14="http://schemas.microsoft.com/office/powerpoint/2010/main" val="426889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ree, grass, outdoor, forest&#10;&#10;Description automatically generated">
            <a:extLst>
              <a:ext uri="{FF2B5EF4-FFF2-40B4-BE49-F238E27FC236}">
                <a16:creationId xmlns:a16="http://schemas.microsoft.com/office/drawing/2014/main" id="{4DB43343-F47E-9344-8CB2-CD451B92DC9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58677" y="304800"/>
            <a:ext cx="5185323" cy="6397625"/>
          </a:xfrm>
        </p:spPr>
      </p:pic>
      <p:sp>
        <p:nvSpPr>
          <p:cNvPr id="6" name="TextBox 5">
            <a:extLst>
              <a:ext uri="{FF2B5EF4-FFF2-40B4-BE49-F238E27FC236}">
                <a16:creationId xmlns:a16="http://schemas.microsoft.com/office/drawing/2014/main" id="{076F78BA-3F5C-9542-A439-FCD3A6276DF1}"/>
              </a:ext>
            </a:extLst>
          </p:cNvPr>
          <p:cNvSpPr txBox="1"/>
          <p:nvPr/>
        </p:nvSpPr>
        <p:spPr>
          <a:xfrm>
            <a:off x="127819" y="112707"/>
            <a:ext cx="3806277" cy="6632585"/>
          </a:xfrm>
          <a:prstGeom prst="rect">
            <a:avLst/>
          </a:prstGeom>
          <a:noFill/>
        </p:spPr>
        <p:txBody>
          <a:bodyPr wrap="square" rtlCol="0">
            <a:spAutoFit/>
          </a:bodyPr>
          <a:lstStyle/>
          <a:p>
            <a:r>
              <a:rPr lang="en-US" sz="1700" dirty="0"/>
              <a:t>“But the temple wasn’t just about religion; it was also about business–big business! There was a guild of silversmiths who made little silver shrines and copies of the stone that fell from heaven. Clearly they made a good living out of it; because when Paul began to preach about Jesus and people started responding to the gospel, they were afraid that it might affect business and so stirred up a riot (Acts 19:23-41).</a:t>
            </a:r>
          </a:p>
          <a:p>
            <a:endParaRPr lang="en-US" sz="1700" dirty="0"/>
          </a:p>
          <a:p>
            <a:r>
              <a:rPr lang="en-US" sz="1700" dirty="0"/>
              <a:t>But Artemis affected more than the livelihood of a guild of silversmiths. She affected the whole of the city’s life. In fact, her temple served as the city’s main bank, and thousands of temple servants were entrusted with looking after the fortunes that people entrusted to them. Artemis’ image was also on their coins, and festivals and games held in her </a:t>
            </a:r>
            <a:r>
              <a:rPr lang="en-US" sz="1700" dirty="0" err="1"/>
              <a:t>honour</a:t>
            </a:r>
            <a:r>
              <a:rPr lang="en-US" sz="1700" dirty="0"/>
              <a:t>. So to challenge Artemis, like Paul did, was to challenge the whole social and economic order. But that is what the gospel is meant to do!” Ibid</a:t>
            </a:r>
          </a:p>
        </p:txBody>
      </p:sp>
    </p:spTree>
    <p:extLst>
      <p:ext uri="{BB962C8B-B14F-4D97-AF65-F5344CB8AC3E}">
        <p14:creationId xmlns:p14="http://schemas.microsoft.com/office/powerpoint/2010/main" val="289567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6ECA-7DC6-D742-B61E-283A3BBC4F9E}"/>
              </a:ext>
            </a:extLst>
          </p:cNvPr>
          <p:cNvSpPr>
            <a:spLocks noGrp="1"/>
          </p:cNvSpPr>
          <p:nvPr>
            <p:ph type="title"/>
          </p:nvPr>
        </p:nvSpPr>
        <p:spPr>
          <a:xfrm>
            <a:off x="457200" y="685800"/>
            <a:ext cx="8229600" cy="1252728"/>
          </a:xfrm>
        </p:spPr>
        <p:txBody>
          <a:bodyPr>
            <a:normAutofit fontScale="90000"/>
          </a:bodyPr>
          <a:lstStyle/>
          <a:p>
            <a:r>
              <a:rPr lang="en-US" dirty="0"/>
              <a:t>Who wrote the book?</a:t>
            </a:r>
            <a:br>
              <a:rPr lang="en-US" dirty="0"/>
            </a:br>
            <a:br>
              <a:rPr lang="en-US" dirty="0"/>
            </a:br>
            <a:endParaRPr lang="en-US" dirty="0"/>
          </a:p>
        </p:txBody>
      </p:sp>
      <p:sp>
        <p:nvSpPr>
          <p:cNvPr id="3" name="Content Placeholder 2">
            <a:extLst>
              <a:ext uri="{FF2B5EF4-FFF2-40B4-BE49-F238E27FC236}">
                <a16:creationId xmlns:a16="http://schemas.microsoft.com/office/drawing/2014/main" id="{6B25BCB8-4165-6646-9AF8-15EE0C564685}"/>
              </a:ext>
            </a:extLst>
          </p:cNvPr>
          <p:cNvSpPr>
            <a:spLocks noGrp="1"/>
          </p:cNvSpPr>
          <p:nvPr>
            <p:ph idx="1"/>
          </p:nvPr>
        </p:nvSpPr>
        <p:spPr>
          <a:xfrm>
            <a:off x="304800" y="1600200"/>
            <a:ext cx="8610600" cy="4572000"/>
          </a:xfrm>
        </p:spPr>
        <p:txBody>
          <a:bodyPr>
            <a:normAutofit/>
          </a:bodyPr>
          <a:lstStyle/>
          <a:p>
            <a:pPr marL="118872" indent="0">
              <a:buNone/>
            </a:pPr>
            <a:r>
              <a:rPr lang="en-US" sz="2400" dirty="0"/>
              <a:t>For a brief time at the end of his second missionary journey, and then for more than two years on his third missionary journey, Paul ministered to the church at Ephesus (Acts 18:18–21; 19:1–41).  During his time in this city that housed the famous temple to the Greek goddess Artemis, Paul saw many converted and many others who opposed his preaching in the synagogues and homes. One prominent silversmith, Demetrius, who made implements for the worship of Artemis, found his business suffering greatly because people were converting to Christianity. The ensuing near-riot led Paul to leave the city, but only after the apostle had done much to stabilize and grow the Christian community there.</a:t>
            </a:r>
          </a:p>
        </p:txBody>
      </p:sp>
    </p:spTree>
    <p:extLst>
      <p:ext uri="{BB962C8B-B14F-4D97-AF65-F5344CB8AC3E}">
        <p14:creationId xmlns:p14="http://schemas.microsoft.com/office/powerpoint/2010/main" val="391154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A8A3-9F54-624A-AE90-6B22D9FBA971}"/>
              </a:ext>
            </a:extLst>
          </p:cNvPr>
          <p:cNvSpPr>
            <a:spLocks noGrp="1"/>
          </p:cNvSpPr>
          <p:nvPr>
            <p:ph type="title"/>
          </p:nvPr>
        </p:nvSpPr>
        <p:spPr/>
        <p:txBody>
          <a:bodyPr>
            <a:normAutofit fontScale="90000"/>
          </a:bodyPr>
          <a:lstStyle/>
          <a:p>
            <a:br>
              <a:rPr lang="en-US" dirty="0"/>
            </a:br>
            <a:br>
              <a:rPr lang="en-US" dirty="0"/>
            </a:br>
            <a:r>
              <a:rPr lang="en-US" dirty="0"/>
              <a:t>Where are we?</a:t>
            </a:r>
            <a:br>
              <a:rPr lang="en-US" dirty="0"/>
            </a:br>
            <a:br>
              <a:rPr lang="en-US" dirty="0"/>
            </a:br>
            <a:endParaRPr lang="en-US" dirty="0"/>
          </a:p>
        </p:txBody>
      </p:sp>
      <p:sp>
        <p:nvSpPr>
          <p:cNvPr id="3" name="Content Placeholder 2">
            <a:extLst>
              <a:ext uri="{FF2B5EF4-FFF2-40B4-BE49-F238E27FC236}">
                <a16:creationId xmlns:a16="http://schemas.microsoft.com/office/drawing/2014/main" id="{06313E6B-5941-3748-91A5-EF338B53447F}"/>
              </a:ext>
            </a:extLst>
          </p:cNvPr>
          <p:cNvSpPr>
            <a:spLocks noGrp="1"/>
          </p:cNvSpPr>
          <p:nvPr>
            <p:ph idx="1"/>
          </p:nvPr>
        </p:nvSpPr>
        <p:spPr>
          <a:xfrm>
            <a:off x="228600" y="1600200"/>
            <a:ext cx="8686800" cy="2971800"/>
          </a:xfrm>
        </p:spPr>
        <p:txBody>
          <a:bodyPr>
            <a:normAutofit lnSpcReduction="10000"/>
          </a:bodyPr>
          <a:lstStyle/>
          <a:p>
            <a:pPr marL="118872" indent="0">
              <a:buNone/>
            </a:pPr>
            <a:r>
              <a:rPr lang="en-US" sz="2400" dirty="0"/>
              <a:t>Paul wrote the letter to the Ephesians sometime in AD 61–63, around the same time he wrote Colossians and Philemon, as he sent all three letters by the hand of Tychicus, accompanied by Onesimus (Ephesians 6:21; Colossians 4:7–9; Philemon 1:10–12). It was during this time that Paul sat in Rome undergoing his first Roman imprisonment (Ephesians 3:1; 4:1), making Ephesians one of the four epistles commonly known as the Prison Epistles. The others are Philippians, Colossians, and Philemon.</a:t>
            </a:r>
          </a:p>
          <a:p>
            <a:endParaRPr lang="en-US" sz="2400" dirty="0"/>
          </a:p>
          <a:p>
            <a:endParaRPr lang="en-US" dirty="0"/>
          </a:p>
        </p:txBody>
      </p:sp>
    </p:spTree>
    <p:extLst>
      <p:ext uri="{BB962C8B-B14F-4D97-AF65-F5344CB8AC3E}">
        <p14:creationId xmlns:p14="http://schemas.microsoft.com/office/powerpoint/2010/main" val="287047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A8A3-9F54-624A-AE90-6B22D9FBA971}"/>
              </a:ext>
            </a:extLst>
          </p:cNvPr>
          <p:cNvSpPr>
            <a:spLocks noGrp="1"/>
          </p:cNvSpPr>
          <p:nvPr>
            <p:ph type="title"/>
          </p:nvPr>
        </p:nvSpPr>
        <p:spPr/>
        <p:txBody>
          <a:bodyPr>
            <a:normAutofit fontScale="90000"/>
          </a:bodyPr>
          <a:lstStyle/>
          <a:p>
            <a:br>
              <a:rPr lang="en-US" dirty="0"/>
            </a:br>
            <a:br>
              <a:rPr lang="en-US" dirty="0"/>
            </a:br>
            <a:r>
              <a:rPr lang="en-US" dirty="0"/>
              <a:t>Why is Ephesians so important?</a:t>
            </a:r>
            <a:br>
              <a:rPr lang="en-US" dirty="0"/>
            </a:br>
            <a:br>
              <a:rPr lang="en-US" dirty="0"/>
            </a:br>
            <a:endParaRPr lang="en-US" dirty="0"/>
          </a:p>
        </p:txBody>
      </p:sp>
      <p:sp>
        <p:nvSpPr>
          <p:cNvPr id="3" name="Content Placeholder 2">
            <a:extLst>
              <a:ext uri="{FF2B5EF4-FFF2-40B4-BE49-F238E27FC236}">
                <a16:creationId xmlns:a16="http://schemas.microsoft.com/office/drawing/2014/main" id="{06313E6B-5941-3748-91A5-EF338B53447F}"/>
              </a:ext>
            </a:extLst>
          </p:cNvPr>
          <p:cNvSpPr>
            <a:spLocks noGrp="1"/>
          </p:cNvSpPr>
          <p:nvPr>
            <p:ph idx="1"/>
          </p:nvPr>
        </p:nvSpPr>
        <p:spPr>
          <a:xfrm>
            <a:off x="228600" y="1600200"/>
            <a:ext cx="8686800" cy="3753611"/>
          </a:xfrm>
        </p:spPr>
        <p:txBody>
          <a:bodyPr>
            <a:normAutofit fontScale="92500"/>
          </a:bodyPr>
          <a:lstStyle/>
          <a:p>
            <a:pPr marL="118872" indent="0">
              <a:buNone/>
            </a:pPr>
            <a:r>
              <a:rPr lang="en-US" sz="2400" dirty="0"/>
              <a:t>Second Corinthians and Galatians abound with personal touches from Paul, either about his own life or that of the recipients.  Ephesians, on the other hand, stands at the opposite end of the spectrum as one of Paul’s most formal letters.  While Galatians offers instructions particularly important for those churches overrun with legalism, Ephesians deals with topics at the very core of what it means to be a Christian—both in faith and in practice—regardless of any particular problem in the community.  It should be noted that it only takes a generation for a church to ”leave your first love” --- as it happened to the Ephesus church (compare Eph. 6:23; Rev. 2:4).  </a:t>
            </a:r>
          </a:p>
          <a:p>
            <a:endParaRPr lang="en-US" dirty="0"/>
          </a:p>
        </p:txBody>
      </p:sp>
    </p:spTree>
    <p:extLst>
      <p:ext uri="{BB962C8B-B14F-4D97-AF65-F5344CB8AC3E}">
        <p14:creationId xmlns:p14="http://schemas.microsoft.com/office/powerpoint/2010/main" val="73480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A8A3-9F54-624A-AE90-6B22D9FBA971}"/>
              </a:ext>
            </a:extLst>
          </p:cNvPr>
          <p:cNvSpPr>
            <a:spLocks noGrp="1"/>
          </p:cNvSpPr>
          <p:nvPr>
            <p:ph type="title"/>
          </p:nvPr>
        </p:nvSpPr>
        <p:spPr>
          <a:xfrm>
            <a:off x="457200" y="-304800"/>
            <a:ext cx="8229600" cy="1252728"/>
          </a:xfrm>
        </p:spPr>
        <p:txBody>
          <a:bodyPr>
            <a:normAutofit fontScale="90000"/>
          </a:bodyPr>
          <a:lstStyle/>
          <a:p>
            <a:br>
              <a:rPr lang="en-US" dirty="0"/>
            </a:br>
            <a:br>
              <a:rPr lang="en-US" dirty="0"/>
            </a:br>
            <a:br>
              <a:rPr lang="en-US" dirty="0"/>
            </a:br>
            <a:br>
              <a:rPr lang="en-US" dirty="0"/>
            </a:br>
            <a:r>
              <a:rPr lang="en-US" dirty="0"/>
              <a:t>What's the point?</a:t>
            </a:r>
            <a:br>
              <a:rPr lang="en-US" dirty="0"/>
            </a:br>
            <a:br>
              <a:rPr lang="en-US" dirty="0"/>
            </a:br>
            <a:endParaRPr lang="en-US" dirty="0"/>
          </a:p>
        </p:txBody>
      </p:sp>
      <p:sp>
        <p:nvSpPr>
          <p:cNvPr id="3" name="Content Placeholder 2">
            <a:extLst>
              <a:ext uri="{FF2B5EF4-FFF2-40B4-BE49-F238E27FC236}">
                <a16:creationId xmlns:a16="http://schemas.microsoft.com/office/drawing/2014/main" id="{06313E6B-5941-3748-91A5-EF338B53447F}"/>
              </a:ext>
            </a:extLst>
          </p:cNvPr>
          <p:cNvSpPr>
            <a:spLocks noGrp="1"/>
          </p:cNvSpPr>
          <p:nvPr>
            <p:ph idx="1"/>
          </p:nvPr>
        </p:nvSpPr>
        <p:spPr>
          <a:xfrm>
            <a:off x="32656" y="1447800"/>
            <a:ext cx="8958943" cy="5372100"/>
          </a:xfrm>
        </p:spPr>
        <p:txBody>
          <a:bodyPr>
            <a:normAutofit fontScale="92500" lnSpcReduction="20000"/>
          </a:bodyPr>
          <a:lstStyle/>
          <a:p>
            <a:endParaRPr lang="en-US" sz="2600" b="1" dirty="0"/>
          </a:p>
          <a:p>
            <a:r>
              <a:rPr lang="en-US" sz="2600" b="1" dirty="0"/>
              <a:t>Our position in Christ: </a:t>
            </a:r>
            <a:r>
              <a:rPr lang="en-US" sz="2600" dirty="0"/>
              <a:t>Paul spent the first three chapters of the letter discussing God’s purpose and plan by His gift of grace in the death and resurrection of Jesus Christ.  The church is the result of a well executed plan that has folks answering the call and being adopted as sons and daughters of God.  All people with this faith—Jews and Gentiles alike—were dead in their transgressions and sins but have been made alive because of the person and work of Jesus Christ. </a:t>
            </a:r>
          </a:p>
          <a:p>
            <a:endParaRPr lang="en-US" sz="2600" b="1" dirty="0"/>
          </a:p>
          <a:p>
            <a:r>
              <a:rPr lang="en-US" sz="2600" b="1" dirty="0"/>
              <a:t>Our practice on Earth: </a:t>
            </a:r>
            <a:r>
              <a:rPr lang="en-US" sz="2600" dirty="0"/>
              <a:t>So after laying out profound theological truths in the first half of the book, Paul made his purpose clear in the next three chapters: he expected that followers would walk in accordance with their heavenly calling (4:1). As a disciple several practices should follow in our relationships with each other in the church, in the home, and in the world.  When properly attired, the panoply of God will defeat every scheme of the evil one.  </a:t>
            </a:r>
            <a:endParaRPr lang="en-US" dirty="0"/>
          </a:p>
        </p:txBody>
      </p:sp>
    </p:spTree>
    <p:extLst>
      <p:ext uri="{BB962C8B-B14F-4D97-AF65-F5344CB8AC3E}">
        <p14:creationId xmlns:p14="http://schemas.microsoft.com/office/powerpoint/2010/main" val="34267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A8A3-9F54-624A-AE90-6B22D9FBA971}"/>
              </a:ext>
            </a:extLst>
          </p:cNvPr>
          <p:cNvSpPr>
            <a:spLocks noGrp="1"/>
          </p:cNvSpPr>
          <p:nvPr>
            <p:ph type="title"/>
          </p:nvPr>
        </p:nvSpPr>
        <p:spPr>
          <a:xfrm>
            <a:off x="564015" y="-990600"/>
            <a:ext cx="8229600" cy="1252728"/>
          </a:xfrm>
        </p:spPr>
        <p:txBody>
          <a:bodyPr>
            <a:normAutofit fontScale="90000"/>
          </a:bodyPr>
          <a:lstStyle/>
          <a:p>
            <a:br>
              <a:rPr lang="en-US" dirty="0"/>
            </a:br>
            <a:br>
              <a:rPr lang="en-US" dirty="0"/>
            </a:br>
            <a:br>
              <a:rPr lang="en-US" dirty="0"/>
            </a:br>
            <a:br>
              <a:rPr lang="en-US" dirty="0"/>
            </a:br>
            <a:r>
              <a:rPr lang="en-US" dirty="0"/>
              <a:t>How do I apply this?</a:t>
            </a:r>
          </a:p>
        </p:txBody>
      </p:sp>
      <p:sp>
        <p:nvSpPr>
          <p:cNvPr id="3" name="Content Placeholder 2">
            <a:extLst>
              <a:ext uri="{FF2B5EF4-FFF2-40B4-BE49-F238E27FC236}">
                <a16:creationId xmlns:a16="http://schemas.microsoft.com/office/drawing/2014/main" id="{06313E6B-5941-3748-91A5-EF338B53447F}"/>
              </a:ext>
            </a:extLst>
          </p:cNvPr>
          <p:cNvSpPr>
            <a:spLocks noGrp="1"/>
          </p:cNvSpPr>
          <p:nvPr>
            <p:ph idx="1"/>
          </p:nvPr>
        </p:nvSpPr>
        <p:spPr>
          <a:xfrm>
            <a:off x="92528" y="1295400"/>
            <a:ext cx="8958943" cy="5372100"/>
          </a:xfrm>
        </p:spPr>
        <p:txBody>
          <a:bodyPr>
            <a:normAutofit fontScale="85000" lnSpcReduction="20000"/>
          </a:bodyPr>
          <a:lstStyle/>
          <a:p>
            <a:endParaRPr lang="en-US" sz="2600" b="1" dirty="0"/>
          </a:p>
          <a:p>
            <a:pPr marL="118872" indent="0">
              <a:buNone/>
            </a:pPr>
            <a:r>
              <a:rPr lang="en-US" sz="2600" dirty="0"/>
              <a:t>The book of Ephesians hits on a wide range of moral and ethical behaviors, designed to ensure believers are living up to our heavenly calling.  As we continue in our faith from day to day, the temptation to get comfortable will always exist.  However, Paul presented the gift of God in Christ and the benefits we receive so clearly that we cannot help but ask ourselves if our lives reflect that reality as they should.</a:t>
            </a:r>
          </a:p>
          <a:p>
            <a:endParaRPr lang="en-US" sz="2600" dirty="0"/>
          </a:p>
          <a:p>
            <a:pPr marL="118872" indent="0">
              <a:buNone/>
            </a:pPr>
            <a:r>
              <a:rPr lang="en-US" sz="2600" dirty="0"/>
              <a:t>How have you grown in your Christian life since you came to faith in Jesus Christ? The latter half of Ephesians makes clear that spiritual growth occurs primarily in community with others, iron sharpening iron (Proverbs 27:17). Your Christian “walk” (in other words, your daily life) is to be characterized by unity, holiness, love, wisdom, and perseverance in spiritual warfare.</a:t>
            </a:r>
          </a:p>
          <a:p>
            <a:endParaRPr lang="en-US" sz="2600" dirty="0"/>
          </a:p>
          <a:p>
            <a:pPr marL="118872" indent="0">
              <a:buNone/>
            </a:pPr>
            <a:r>
              <a:rPr lang="en-US" sz="2600" dirty="0"/>
              <a:t>Maturity yields benefits in believers’ moral lives, but it extends far beyond that as well. Increased maturity benefits the community at large, leading us as Christians to present a more consistent witness to the working of God in our lives as well as protecting us from the harmful divisions and quarrels that have plagued so many communities throughout history..  </a:t>
            </a:r>
            <a:endParaRPr lang="en-US" dirty="0"/>
          </a:p>
        </p:txBody>
      </p:sp>
    </p:spTree>
    <p:extLst>
      <p:ext uri="{BB962C8B-B14F-4D97-AF65-F5344CB8AC3E}">
        <p14:creationId xmlns:p14="http://schemas.microsoft.com/office/powerpoint/2010/main" val="347713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19D8-C692-9F47-BB71-564841E9A6AB}"/>
              </a:ext>
            </a:extLst>
          </p:cNvPr>
          <p:cNvSpPr>
            <a:spLocks noGrp="1"/>
          </p:cNvSpPr>
          <p:nvPr>
            <p:ph type="title"/>
          </p:nvPr>
        </p:nvSpPr>
        <p:spPr/>
        <p:txBody>
          <a:bodyPr>
            <a:normAutofit/>
          </a:bodyPr>
          <a:lstStyle/>
          <a:p>
            <a:r>
              <a:rPr lang="en-US" sz="3200" dirty="0"/>
              <a:t>Brief Outline</a:t>
            </a:r>
          </a:p>
        </p:txBody>
      </p:sp>
      <p:sp>
        <p:nvSpPr>
          <p:cNvPr id="3" name="Content Placeholder 2">
            <a:extLst>
              <a:ext uri="{FF2B5EF4-FFF2-40B4-BE49-F238E27FC236}">
                <a16:creationId xmlns:a16="http://schemas.microsoft.com/office/drawing/2014/main" id="{9040E5C9-1447-A044-AEF8-C09A04A49C2C}"/>
              </a:ext>
            </a:extLst>
          </p:cNvPr>
          <p:cNvSpPr>
            <a:spLocks noGrp="1"/>
          </p:cNvSpPr>
          <p:nvPr>
            <p:ph idx="1"/>
          </p:nvPr>
        </p:nvSpPr>
        <p:spPr>
          <a:xfrm>
            <a:off x="228600" y="1676399"/>
            <a:ext cx="8763000" cy="4724401"/>
          </a:xfrm>
        </p:spPr>
        <p:txBody>
          <a:bodyPr>
            <a:normAutofit/>
          </a:bodyPr>
          <a:lstStyle/>
          <a:p>
            <a:pPr marL="633222" indent="-514350">
              <a:buFont typeface="+mj-lt"/>
              <a:buAutoNum type="romanUcPeriod"/>
            </a:pPr>
            <a:r>
              <a:rPr lang="en-US" sz="2400" dirty="0"/>
              <a:t>God is the architect and fountainhead of all blessings (1:1-14)</a:t>
            </a:r>
          </a:p>
          <a:p>
            <a:pPr marL="633222" indent="-514350">
              <a:buFont typeface="+mj-lt"/>
              <a:buAutoNum type="romanUcPeriod"/>
            </a:pPr>
            <a:r>
              <a:rPr lang="en-US" sz="2400" dirty="0"/>
              <a:t>The church is the fullness of Christ (1:15-23)</a:t>
            </a:r>
          </a:p>
          <a:p>
            <a:pPr marL="633222" indent="-514350">
              <a:buFont typeface="+mj-lt"/>
              <a:buAutoNum type="romanUcPeriod"/>
            </a:pPr>
            <a:r>
              <a:rPr lang="en-US" sz="2400" dirty="0"/>
              <a:t>The church is the body of all saved by grace through faith (2:1-10)</a:t>
            </a:r>
          </a:p>
          <a:p>
            <a:pPr marL="633222" indent="-514350">
              <a:buFont typeface="+mj-lt"/>
              <a:buAutoNum type="romanUcPeriod"/>
            </a:pPr>
            <a:r>
              <a:rPr lang="en-US" sz="2400" dirty="0"/>
              <a:t>The church is the one body of all reconciled Jews and Gentiles (2:11-22)</a:t>
            </a:r>
          </a:p>
          <a:p>
            <a:pPr marL="633222" indent="-514350">
              <a:buFont typeface="+mj-lt"/>
              <a:buAutoNum type="romanUcPeriod"/>
            </a:pPr>
            <a:r>
              <a:rPr lang="en-US" sz="2400" dirty="0"/>
              <a:t>The church is according to God’s eternal purpose (Ch. 3)</a:t>
            </a:r>
          </a:p>
          <a:p>
            <a:pPr marL="633222" indent="-514350">
              <a:buFont typeface="+mj-lt"/>
              <a:buAutoNum type="romanUcPeriod"/>
            </a:pPr>
            <a:r>
              <a:rPr lang="en-US" sz="2400" dirty="0"/>
              <a:t>We must endeavor to keep the unity of the Spirit (4:1-16)</a:t>
            </a:r>
          </a:p>
          <a:p>
            <a:pPr marL="633222" indent="-514350">
              <a:buFont typeface="+mj-lt"/>
              <a:buAutoNum type="romanUcPeriod"/>
            </a:pPr>
            <a:r>
              <a:rPr lang="en-US" sz="2400" dirty="0"/>
              <a:t>The character and behavior of a Christian (4:17-5:21)</a:t>
            </a:r>
          </a:p>
          <a:p>
            <a:pPr marL="633222" indent="-514350">
              <a:buFont typeface="+mj-lt"/>
              <a:buAutoNum type="romanUcPeriod"/>
            </a:pPr>
            <a:r>
              <a:rPr lang="en-US" sz="2400" dirty="0"/>
              <a:t>The Christian’s attitude in different social relationships (5:22-6:9)</a:t>
            </a:r>
          </a:p>
          <a:p>
            <a:pPr marL="633222" indent="-514350">
              <a:buFont typeface="+mj-lt"/>
              <a:buAutoNum type="romanUcPeriod"/>
            </a:pPr>
            <a:r>
              <a:rPr lang="en-US" sz="2400" dirty="0"/>
              <a:t>Put on the whole armor of God (6:10-24)</a:t>
            </a:r>
          </a:p>
        </p:txBody>
      </p:sp>
      <p:sp>
        <p:nvSpPr>
          <p:cNvPr id="4" name="TextBox 3">
            <a:extLst>
              <a:ext uri="{FF2B5EF4-FFF2-40B4-BE49-F238E27FC236}">
                <a16:creationId xmlns:a16="http://schemas.microsoft.com/office/drawing/2014/main" id="{8865B0A2-66D0-6D45-BBA5-4C4D96AB5503}"/>
              </a:ext>
            </a:extLst>
          </p:cNvPr>
          <p:cNvSpPr txBox="1"/>
          <p:nvPr/>
        </p:nvSpPr>
        <p:spPr>
          <a:xfrm>
            <a:off x="3657600" y="6333220"/>
            <a:ext cx="5152373" cy="338554"/>
          </a:xfrm>
          <a:prstGeom prst="rect">
            <a:avLst/>
          </a:prstGeom>
          <a:noFill/>
        </p:spPr>
        <p:txBody>
          <a:bodyPr wrap="none" rtlCol="0">
            <a:spAutoFit/>
          </a:bodyPr>
          <a:lstStyle/>
          <a:p>
            <a:r>
              <a:rPr lang="en-US" sz="1600" dirty="0" err="1"/>
              <a:t>Harkrider</a:t>
            </a:r>
            <a:r>
              <a:rPr lang="en-US" sz="1600" dirty="0"/>
              <a:t>, Bible Commentary Series, Acts, Book 2, </a:t>
            </a:r>
            <a:r>
              <a:rPr lang="en-US" sz="1600" i="1" dirty="0"/>
              <a:t>page 78 </a:t>
            </a:r>
          </a:p>
        </p:txBody>
      </p:sp>
    </p:spTree>
    <p:extLst>
      <p:ext uri="{BB962C8B-B14F-4D97-AF65-F5344CB8AC3E}">
        <p14:creationId xmlns:p14="http://schemas.microsoft.com/office/powerpoint/2010/main" val="94317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Ephesians</a:t>
            </a:r>
          </a:p>
        </p:txBody>
      </p:sp>
      <p:sp>
        <p:nvSpPr>
          <p:cNvPr id="3" name="Content Placeholder 2"/>
          <p:cNvSpPr>
            <a:spLocks noGrp="1"/>
          </p:cNvSpPr>
          <p:nvPr>
            <p:ph idx="1"/>
          </p:nvPr>
        </p:nvSpPr>
        <p:spPr>
          <a:xfrm>
            <a:off x="914400" y="12954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Modified From God's Masterwork - Swindoll</a:t>
            </a:r>
          </a:p>
        </p:txBody>
      </p:sp>
      <p:cxnSp>
        <p:nvCxnSpPr>
          <p:cNvPr id="5" name="Straight Connector 4"/>
          <p:cNvCxnSpPr/>
          <p:nvPr/>
        </p:nvCxnSpPr>
        <p:spPr>
          <a:xfrm rot="5400000">
            <a:off x="-381000" y="2743200"/>
            <a:ext cx="2819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39000" y="2667000"/>
            <a:ext cx="2819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4267200"/>
            <a:ext cx="3276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429500" y="5372100"/>
            <a:ext cx="2209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14400" y="6553200"/>
            <a:ext cx="762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5181600"/>
            <a:ext cx="853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715000"/>
            <a:ext cx="853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flipV="1">
            <a:off x="1143000" y="4255532"/>
            <a:ext cx="27432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36755" y="1359777"/>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67400"/>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981200" y="3657600"/>
            <a:ext cx="1371600" cy="646331"/>
          </a:xfrm>
          <a:prstGeom prst="rect">
            <a:avLst/>
          </a:prstGeom>
          <a:noFill/>
        </p:spPr>
        <p:txBody>
          <a:bodyPr wrap="square" rtlCol="0">
            <a:spAutoFit/>
          </a:bodyPr>
          <a:lstStyle/>
          <a:p>
            <a:r>
              <a:rPr lang="en-US" dirty="0"/>
              <a:t>      Chapters </a:t>
            </a:r>
          </a:p>
          <a:p>
            <a:r>
              <a:rPr lang="en-US" dirty="0"/>
              <a:t>           1-3</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40" name="Straight Connector 39"/>
          <p:cNvCxnSpPr/>
          <p:nvPr/>
        </p:nvCxnSpPr>
        <p:spPr>
          <a:xfrm rot="5400000">
            <a:off x="3695700" y="27813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191000" y="4267200"/>
            <a:ext cx="4343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4648200"/>
            <a:ext cx="853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0" y="6172200"/>
            <a:ext cx="853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43600" y="3657600"/>
            <a:ext cx="2590800" cy="646331"/>
          </a:xfrm>
          <a:prstGeom prst="rect">
            <a:avLst/>
          </a:prstGeom>
          <a:noFill/>
        </p:spPr>
        <p:txBody>
          <a:bodyPr wrap="square" rtlCol="0">
            <a:spAutoFit/>
          </a:bodyPr>
          <a:lstStyle/>
          <a:p>
            <a:r>
              <a:rPr lang="en-US" dirty="0"/>
              <a:t>     Chapters </a:t>
            </a:r>
          </a:p>
          <a:p>
            <a:r>
              <a:rPr lang="en-US" dirty="0"/>
              <a:t>         4-6</a:t>
            </a:r>
          </a:p>
        </p:txBody>
      </p:sp>
      <p:cxnSp>
        <p:nvCxnSpPr>
          <p:cNvPr id="104" name="Straight Connector 103"/>
          <p:cNvCxnSpPr/>
          <p:nvPr/>
        </p:nvCxnSpPr>
        <p:spPr>
          <a:xfrm rot="5400000">
            <a:off x="4229100" y="49911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471612" y="453033"/>
            <a:ext cx="850426" cy="646331"/>
          </a:xfrm>
          <a:prstGeom prst="rect">
            <a:avLst/>
          </a:prstGeom>
          <a:solidFill>
            <a:schemeClr val="accent1"/>
          </a:solidFill>
        </p:spPr>
        <p:txBody>
          <a:bodyPr wrap="square" rtlCol="0">
            <a:spAutoFit/>
          </a:bodyPr>
          <a:lstStyle/>
          <a:p>
            <a:r>
              <a:rPr lang="en-US" b="1" dirty="0"/>
              <a:t>61-63 </a:t>
            </a:r>
          </a:p>
          <a:p>
            <a:r>
              <a:rPr lang="en-US" b="1" dirty="0"/>
              <a:t> A.D. </a:t>
            </a:r>
          </a:p>
        </p:txBody>
      </p:sp>
      <p:sp>
        <p:nvSpPr>
          <p:cNvPr id="45" name="TextBox 44"/>
          <p:cNvSpPr txBox="1"/>
          <p:nvPr/>
        </p:nvSpPr>
        <p:spPr>
          <a:xfrm>
            <a:off x="1676400" y="1447800"/>
            <a:ext cx="3048000" cy="369332"/>
          </a:xfrm>
          <a:prstGeom prst="rect">
            <a:avLst/>
          </a:prstGeom>
          <a:noFill/>
        </p:spPr>
        <p:txBody>
          <a:bodyPr wrap="square" rtlCol="0">
            <a:spAutoFit/>
          </a:bodyPr>
          <a:lstStyle/>
          <a:p>
            <a:r>
              <a:rPr lang="en-US" dirty="0">
                <a:latin typeface="Arial Black" pitchFamily="34" charset="0"/>
              </a:rPr>
              <a:t>Our Position in Christ </a:t>
            </a:r>
          </a:p>
        </p:txBody>
      </p:sp>
      <p:sp>
        <p:nvSpPr>
          <p:cNvPr id="46" name="TextBox 45"/>
          <p:cNvSpPr txBox="1"/>
          <p:nvPr/>
        </p:nvSpPr>
        <p:spPr>
          <a:xfrm>
            <a:off x="5410200" y="1447800"/>
            <a:ext cx="3200400" cy="369332"/>
          </a:xfrm>
          <a:prstGeom prst="rect">
            <a:avLst/>
          </a:prstGeom>
          <a:noFill/>
        </p:spPr>
        <p:txBody>
          <a:bodyPr wrap="square" rtlCol="0">
            <a:spAutoFit/>
          </a:bodyPr>
          <a:lstStyle/>
          <a:p>
            <a:r>
              <a:rPr lang="en-US" dirty="0">
                <a:latin typeface="Arial Black" pitchFamily="34" charset="0"/>
              </a:rPr>
              <a:t>  Our Practice</a:t>
            </a:r>
            <a:r>
              <a:rPr lang="en-US" dirty="0">
                <a:solidFill>
                  <a:srgbClr val="FFFF00"/>
                </a:solidFill>
                <a:latin typeface="Arial Black" pitchFamily="34" charset="0"/>
              </a:rPr>
              <a:t> </a:t>
            </a:r>
            <a:r>
              <a:rPr lang="en-US" dirty="0">
                <a:latin typeface="Arial Black" pitchFamily="34" charset="0"/>
              </a:rPr>
              <a:t>on Earth</a:t>
            </a:r>
          </a:p>
        </p:txBody>
      </p:sp>
      <p:sp>
        <p:nvSpPr>
          <p:cNvPr id="48" name="TextBox 47"/>
          <p:cNvSpPr txBox="1"/>
          <p:nvPr/>
        </p:nvSpPr>
        <p:spPr>
          <a:xfrm>
            <a:off x="1315945" y="1817948"/>
            <a:ext cx="3810000" cy="3077766"/>
          </a:xfrm>
          <a:prstGeom prst="rect">
            <a:avLst/>
          </a:prstGeom>
          <a:noFill/>
        </p:spPr>
        <p:txBody>
          <a:bodyPr wrap="square" rtlCol="0">
            <a:spAutoFit/>
          </a:bodyPr>
          <a:lstStyle/>
          <a:p>
            <a:r>
              <a:rPr lang="en-US" sz="1500" b="1" dirty="0"/>
              <a:t>Section:</a:t>
            </a:r>
          </a:p>
          <a:p>
            <a:r>
              <a:rPr lang="en-US" sz="1500" dirty="0"/>
              <a:t>1.     </a:t>
            </a:r>
            <a:r>
              <a:rPr lang="en-US" sz="1500" b="1" dirty="0"/>
              <a:t>What God has done </a:t>
            </a:r>
            <a:r>
              <a:rPr lang="en-US" sz="1500" b="1" i="1" dirty="0"/>
              <a:t>for us </a:t>
            </a:r>
            <a:r>
              <a:rPr lang="en-US" sz="1500" b="1" dirty="0"/>
              <a:t>(1)</a:t>
            </a:r>
          </a:p>
          <a:p>
            <a:r>
              <a:rPr lang="en-US" sz="1500" b="1" dirty="0"/>
              <a:t>        Emphasis: Sovereignty</a:t>
            </a:r>
          </a:p>
          <a:p>
            <a:r>
              <a:rPr lang="en-US" sz="1500" b="1" dirty="0"/>
              <a:t>2.     What Christ has done </a:t>
            </a:r>
            <a:r>
              <a:rPr lang="en-US" sz="1500" b="1" i="1" dirty="0"/>
              <a:t>in us </a:t>
            </a:r>
            <a:r>
              <a:rPr lang="en-US" sz="1500" b="1" dirty="0"/>
              <a:t>(2:1-10)</a:t>
            </a:r>
          </a:p>
          <a:p>
            <a:r>
              <a:rPr lang="en-US" sz="1500" b="1" dirty="0"/>
              <a:t>        Emphasis: Grace</a:t>
            </a:r>
          </a:p>
          <a:p>
            <a:r>
              <a:rPr lang="en-US" sz="1500" b="1" dirty="0"/>
              <a:t>3.     What Christ has done </a:t>
            </a:r>
            <a:r>
              <a:rPr lang="en-US" sz="1500" b="1" i="1" dirty="0"/>
              <a:t>between us </a:t>
            </a:r>
            <a:r>
              <a:rPr lang="en-US" sz="1500" b="1" dirty="0"/>
              <a:t>(2:11-</a:t>
            </a:r>
            <a:br>
              <a:rPr lang="en-US" sz="1500" b="1" dirty="0"/>
            </a:br>
            <a:r>
              <a:rPr lang="en-US" sz="1500" b="1" dirty="0"/>
              <a:t>         3:21)</a:t>
            </a:r>
            <a:br>
              <a:rPr lang="en-US" sz="1500" b="1" dirty="0"/>
            </a:br>
            <a:r>
              <a:rPr lang="en-US" sz="1500" b="1" dirty="0"/>
              <a:t>        Emphasis: Reconciliation</a:t>
            </a:r>
          </a:p>
          <a:p>
            <a:pPr marL="342900" indent="-342900">
              <a:buAutoNum type="arabicPeriod" startAt="3"/>
            </a:pPr>
            <a:endParaRPr lang="en-US" sz="1400" dirty="0"/>
          </a:p>
          <a:p>
            <a:pPr marL="342900" indent="-342900"/>
            <a:r>
              <a:rPr lang="en-US" sz="1400" dirty="0"/>
              <a:t>         </a:t>
            </a:r>
          </a:p>
          <a:p>
            <a:r>
              <a:rPr lang="en-US" sz="1400" dirty="0"/>
              <a:t>         </a:t>
            </a:r>
          </a:p>
          <a:p>
            <a:r>
              <a:rPr lang="en-US" sz="1600" dirty="0"/>
              <a:t>          	                          </a:t>
            </a:r>
            <a:br>
              <a:rPr lang="en-US" sz="1600" dirty="0"/>
            </a:br>
            <a:r>
              <a:rPr lang="en-US" sz="1600" dirty="0"/>
              <a:t>                   	</a:t>
            </a:r>
          </a:p>
        </p:txBody>
      </p:sp>
      <p:sp>
        <p:nvSpPr>
          <p:cNvPr id="55" name="TextBox 54"/>
          <p:cNvSpPr txBox="1"/>
          <p:nvPr/>
        </p:nvSpPr>
        <p:spPr>
          <a:xfrm rot="315060">
            <a:off x="566564" y="1654291"/>
            <a:ext cx="461665" cy="2062713"/>
          </a:xfrm>
          <a:prstGeom prst="rect">
            <a:avLst/>
          </a:prstGeom>
          <a:noFill/>
        </p:spPr>
        <p:txBody>
          <a:bodyPr vert="vert270" wrap="square" rtlCol="0">
            <a:spAutoFit/>
          </a:bodyPr>
          <a:lstStyle/>
          <a:p>
            <a:r>
              <a:rPr lang="en-US" b="1" dirty="0"/>
              <a:t>Introduction (1:1-2)</a:t>
            </a:r>
          </a:p>
        </p:txBody>
      </p:sp>
      <p:sp>
        <p:nvSpPr>
          <p:cNvPr id="57" name="TextBox 56"/>
          <p:cNvSpPr txBox="1"/>
          <p:nvPr/>
        </p:nvSpPr>
        <p:spPr>
          <a:xfrm rot="227949">
            <a:off x="8684044" y="1826312"/>
            <a:ext cx="461665" cy="2367107"/>
          </a:xfrm>
          <a:prstGeom prst="rect">
            <a:avLst/>
          </a:prstGeom>
          <a:noFill/>
        </p:spPr>
        <p:txBody>
          <a:bodyPr vert="vert270" wrap="square" rtlCol="0">
            <a:spAutoFit/>
          </a:bodyPr>
          <a:lstStyle/>
          <a:p>
            <a:r>
              <a:rPr lang="en-US" b="1" dirty="0"/>
              <a:t>    Conclusion (6:21=24)</a:t>
            </a:r>
          </a:p>
        </p:txBody>
      </p:sp>
      <p:cxnSp>
        <p:nvCxnSpPr>
          <p:cNvPr id="59" name="Straight Connector 58"/>
          <p:cNvCxnSpPr/>
          <p:nvPr/>
        </p:nvCxnSpPr>
        <p:spPr>
          <a:xfrm rot="5400000">
            <a:off x="-228600" y="5410200"/>
            <a:ext cx="2286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66784" y="1933545"/>
            <a:ext cx="3381054" cy="1077218"/>
          </a:xfrm>
          <a:prstGeom prst="rect">
            <a:avLst/>
          </a:prstGeom>
          <a:noFill/>
        </p:spPr>
        <p:txBody>
          <a:bodyPr wrap="none" rtlCol="0">
            <a:spAutoFit/>
          </a:bodyPr>
          <a:lstStyle/>
          <a:p>
            <a:r>
              <a:rPr lang="en-US" sz="1600" b="1" dirty="0"/>
              <a:t>Section:</a:t>
            </a:r>
          </a:p>
          <a:p>
            <a:pPr marL="342900" indent="-342900">
              <a:buAutoNum type="arabicPeriod"/>
            </a:pPr>
            <a:r>
              <a:rPr lang="en-US" sz="1600" b="1" dirty="0"/>
              <a:t>Our new unity - oneness (4:1-16)</a:t>
            </a:r>
          </a:p>
          <a:p>
            <a:pPr marL="342900" indent="-342900">
              <a:buAutoNum type="arabicPeriod" startAt="2"/>
            </a:pPr>
            <a:r>
              <a:rPr lang="en-US" sz="1600" b="1" dirty="0"/>
              <a:t>Our new walk (4:17-6:9)</a:t>
            </a:r>
          </a:p>
          <a:p>
            <a:pPr marL="342900" indent="-342900"/>
            <a:r>
              <a:rPr lang="en-US" sz="1600" b="1" dirty="0"/>
              <a:t>3.	Our new strength (6:10-20</a:t>
            </a:r>
            <a:r>
              <a:rPr lang="en-US" sz="1400" dirty="0"/>
              <a:t>)</a:t>
            </a:r>
          </a:p>
        </p:txBody>
      </p:sp>
      <p:sp>
        <p:nvSpPr>
          <p:cNvPr id="64" name="TextBox 63"/>
          <p:cNvSpPr txBox="1"/>
          <p:nvPr/>
        </p:nvSpPr>
        <p:spPr>
          <a:xfrm>
            <a:off x="-152400" y="4267200"/>
            <a:ext cx="1120935" cy="338554"/>
          </a:xfrm>
          <a:prstGeom prst="rect">
            <a:avLst/>
          </a:prstGeom>
          <a:noFill/>
        </p:spPr>
        <p:txBody>
          <a:bodyPr wrap="square" rtlCol="0">
            <a:spAutoFit/>
          </a:bodyPr>
          <a:lstStyle/>
          <a:p>
            <a:r>
              <a:rPr lang="en-US" sz="1600" dirty="0"/>
              <a:t>   Emphasis</a:t>
            </a:r>
          </a:p>
        </p:txBody>
      </p:sp>
      <p:sp>
        <p:nvSpPr>
          <p:cNvPr id="65" name="TextBox 64"/>
          <p:cNvSpPr txBox="1"/>
          <p:nvPr/>
        </p:nvSpPr>
        <p:spPr>
          <a:xfrm>
            <a:off x="0" y="4648200"/>
            <a:ext cx="906082" cy="584775"/>
          </a:xfrm>
          <a:prstGeom prst="rect">
            <a:avLst/>
          </a:prstGeom>
          <a:noFill/>
        </p:spPr>
        <p:txBody>
          <a:bodyPr wrap="square" rtlCol="0">
            <a:spAutoFit/>
          </a:bodyPr>
          <a:lstStyle/>
          <a:p>
            <a:r>
              <a:rPr lang="en-US" sz="1600" dirty="0"/>
              <a:t>   Core</a:t>
            </a:r>
          </a:p>
          <a:p>
            <a:r>
              <a:rPr lang="en-US" sz="1600" dirty="0"/>
              <a:t> Phrases</a:t>
            </a:r>
          </a:p>
        </p:txBody>
      </p:sp>
      <p:sp>
        <p:nvSpPr>
          <p:cNvPr id="66" name="TextBox 65"/>
          <p:cNvSpPr txBox="1"/>
          <p:nvPr/>
        </p:nvSpPr>
        <p:spPr>
          <a:xfrm>
            <a:off x="1219200" y="4267200"/>
            <a:ext cx="3846990" cy="338554"/>
          </a:xfrm>
          <a:prstGeom prst="rect">
            <a:avLst/>
          </a:prstGeom>
          <a:noFill/>
        </p:spPr>
        <p:txBody>
          <a:bodyPr wrap="square" rtlCol="0">
            <a:spAutoFit/>
          </a:bodyPr>
          <a:lstStyle/>
          <a:p>
            <a:r>
              <a:rPr lang="en-US" sz="1600" dirty="0"/>
              <a:t>Doctrinal: vertical relationship with God</a:t>
            </a:r>
          </a:p>
        </p:txBody>
      </p:sp>
      <p:sp>
        <p:nvSpPr>
          <p:cNvPr id="67" name="TextBox 66"/>
          <p:cNvSpPr txBox="1"/>
          <p:nvPr/>
        </p:nvSpPr>
        <p:spPr>
          <a:xfrm>
            <a:off x="4876800" y="4267200"/>
            <a:ext cx="3800938" cy="338554"/>
          </a:xfrm>
          <a:prstGeom prst="rect">
            <a:avLst/>
          </a:prstGeom>
          <a:noFill/>
        </p:spPr>
        <p:txBody>
          <a:bodyPr wrap="square" rtlCol="0">
            <a:spAutoFit/>
          </a:bodyPr>
          <a:lstStyle/>
          <a:p>
            <a:r>
              <a:rPr lang="en-US" sz="1600" dirty="0"/>
              <a:t> Practical: Horizontal relationship w/others</a:t>
            </a:r>
          </a:p>
        </p:txBody>
      </p:sp>
      <p:sp>
        <p:nvSpPr>
          <p:cNvPr id="68" name="TextBox 67"/>
          <p:cNvSpPr txBox="1"/>
          <p:nvPr/>
        </p:nvSpPr>
        <p:spPr>
          <a:xfrm>
            <a:off x="1219200" y="4724400"/>
            <a:ext cx="2819400" cy="338554"/>
          </a:xfrm>
          <a:prstGeom prst="rect">
            <a:avLst/>
          </a:prstGeom>
          <a:noFill/>
        </p:spPr>
        <p:txBody>
          <a:bodyPr wrap="square" rtlCol="0">
            <a:spAutoFit/>
          </a:bodyPr>
          <a:lstStyle/>
          <a:p>
            <a:r>
              <a:rPr lang="en-US" sz="1600" dirty="0"/>
              <a:t>           He chose us in Him…(1:4)</a:t>
            </a:r>
          </a:p>
        </p:txBody>
      </p:sp>
      <p:sp>
        <p:nvSpPr>
          <p:cNvPr id="69" name="TextBox 68"/>
          <p:cNvSpPr txBox="1"/>
          <p:nvPr/>
        </p:nvSpPr>
        <p:spPr>
          <a:xfrm>
            <a:off x="4953000" y="4724400"/>
            <a:ext cx="3581400" cy="338554"/>
          </a:xfrm>
          <a:prstGeom prst="rect">
            <a:avLst/>
          </a:prstGeom>
          <a:noFill/>
        </p:spPr>
        <p:txBody>
          <a:bodyPr wrap="square" rtlCol="0">
            <a:spAutoFit/>
          </a:bodyPr>
          <a:lstStyle/>
          <a:p>
            <a:r>
              <a:rPr lang="en-US" sz="1600" dirty="0"/>
              <a:t> Walk in a manner worthy of calling (4:1) </a:t>
            </a:r>
          </a:p>
        </p:txBody>
      </p:sp>
      <p:sp>
        <p:nvSpPr>
          <p:cNvPr id="70" name="TextBox 69"/>
          <p:cNvSpPr txBox="1"/>
          <p:nvPr/>
        </p:nvSpPr>
        <p:spPr>
          <a:xfrm>
            <a:off x="0" y="5410200"/>
            <a:ext cx="881973" cy="338554"/>
          </a:xfrm>
          <a:prstGeom prst="rect">
            <a:avLst/>
          </a:prstGeom>
          <a:noFill/>
        </p:spPr>
        <p:txBody>
          <a:bodyPr wrap="square" rtlCol="0">
            <a:spAutoFit/>
          </a:bodyPr>
          <a:lstStyle/>
          <a:p>
            <a:r>
              <a:rPr lang="en-US" sz="1600" dirty="0"/>
              <a:t>Subjects</a:t>
            </a:r>
          </a:p>
        </p:txBody>
      </p:sp>
      <p:sp>
        <p:nvSpPr>
          <p:cNvPr id="72" name="TextBox 71"/>
          <p:cNvSpPr txBox="1"/>
          <p:nvPr/>
        </p:nvSpPr>
        <p:spPr>
          <a:xfrm>
            <a:off x="1371600" y="5181600"/>
            <a:ext cx="3048000" cy="584775"/>
          </a:xfrm>
          <a:prstGeom prst="rect">
            <a:avLst/>
          </a:prstGeom>
          <a:noFill/>
        </p:spPr>
        <p:txBody>
          <a:bodyPr wrap="square" rtlCol="0">
            <a:spAutoFit/>
          </a:bodyPr>
          <a:lstStyle/>
          <a:p>
            <a:r>
              <a:rPr lang="en-US" sz="1600" dirty="0"/>
              <a:t>Declarations of heavenly truths </a:t>
            </a:r>
          </a:p>
          <a:p>
            <a:r>
              <a:rPr lang="en-US" sz="1600" dirty="0"/>
              <a:t>       (God’s accomplishments) </a:t>
            </a:r>
          </a:p>
        </p:txBody>
      </p:sp>
      <p:sp>
        <p:nvSpPr>
          <p:cNvPr id="76" name="TextBox 75"/>
          <p:cNvSpPr txBox="1"/>
          <p:nvPr/>
        </p:nvSpPr>
        <p:spPr>
          <a:xfrm>
            <a:off x="5334000" y="5181600"/>
            <a:ext cx="2819400" cy="584775"/>
          </a:xfrm>
          <a:prstGeom prst="rect">
            <a:avLst/>
          </a:prstGeom>
          <a:noFill/>
        </p:spPr>
        <p:txBody>
          <a:bodyPr wrap="square" rtlCol="0">
            <a:spAutoFit/>
          </a:bodyPr>
          <a:lstStyle/>
          <a:p>
            <a:r>
              <a:rPr lang="en-US" sz="1600" dirty="0"/>
              <a:t>Exhortations for earthly living </a:t>
            </a:r>
          </a:p>
          <a:p>
            <a:r>
              <a:rPr lang="en-US" sz="1600" dirty="0"/>
              <a:t>     (Christians assignments) </a:t>
            </a:r>
          </a:p>
        </p:txBody>
      </p:sp>
      <p:sp>
        <p:nvSpPr>
          <p:cNvPr id="79" name="TextBox 78"/>
          <p:cNvSpPr txBox="1"/>
          <p:nvPr/>
        </p:nvSpPr>
        <p:spPr>
          <a:xfrm>
            <a:off x="0" y="5867400"/>
            <a:ext cx="806631" cy="338554"/>
          </a:xfrm>
          <a:prstGeom prst="rect">
            <a:avLst/>
          </a:prstGeom>
          <a:noFill/>
        </p:spPr>
        <p:txBody>
          <a:bodyPr wrap="none" rtlCol="0">
            <a:spAutoFit/>
          </a:bodyPr>
          <a:lstStyle/>
          <a:p>
            <a:r>
              <a:rPr lang="en-US" sz="1600" dirty="0"/>
              <a:t> Theme</a:t>
            </a:r>
          </a:p>
        </p:txBody>
      </p:sp>
      <p:sp>
        <p:nvSpPr>
          <p:cNvPr id="80" name="TextBox 79"/>
          <p:cNvSpPr txBox="1"/>
          <p:nvPr/>
        </p:nvSpPr>
        <p:spPr>
          <a:xfrm>
            <a:off x="1143000" y="5791200"/>
            <a:ext cx="7010400" cy="338554"/>
          </a:xfrm>
          <a:prstGeom prst="rect">
            <a:avLst/>
          </a:prstGeom>
          <a:noFill/>
        </p:spPr>
        <p:txBody>
          <a:bodyPr wrap="square" rtlCol="0">
            <a:spAutoFit/>
          </a:bodyPr>
          <a:lstStyle/>
          <a:p>
            <a:r>
              <a:rPr lang="en-US" sz="1600" dirty="0"/>
              <a:t>   Christ and the church – the fulness of Christ  (in Christ)  --- “Walk” appropriately</a:t>
            </a:r>
          </a:p>
        </p:txBody>
      </p:sp>
      <p:sp>
        <p:nvSpPr>
          <p:cNvPr id="81" name="TextBox 80"/>
          <p:cNvSpPr txBox="1"/>
          <p:nvPr/>
        </p:nvSpPr>
        <p:spPr>
          <a:xfrm>
            <a:off x="0" y="6096000"/>
            <a:ext cx="1040400" cy="584775"/>
          </a:xfrm>
          <a:prstGeom prst="rect">
            <a:avLst/>
          </a:prstGeom>
          <a:noFill/>
        </p:spPr>
        <p:txBody>
          <a:bodyPr wrap="square" rtlCol="0">
            <a:spAutoFit/>
          </a:bodyPr>
          <a:lstStyle/>
          <a:p>
            <a:r>
              <a:rPr lang="en-US" sz="1400" dirty="0"/>
              <a:t>     </a:t>
            </a:r>
            <a:r>
              <a:rPr lang="en-US" sz="1600" dirty="0"/>
              <a:t>Key </a:t>
            </a:r>
          </a:p>
          <a:p>
            <a:r>
              <a:rPr lang="en-US" sz="1600" dirty="0"/>
              <a:t>   Verse</a:t>
            </a:r>
          </a:p>
        </p:txBody>
      </p:sp>
      <p:sp>
        <p:nvSpPr>
          <p:cNvPr id="85" name="TextBox 84"/>
          <p:cNvSpPr txBox="1"/>
          <p:nvPr/>
        </p:nvSpPr>
        <p:spPr>
          <a:xfrm>
            <a:off x="3810000" y="6211669"/>
            <a:ext cx="2743200" cy="369332"/>
          </a:xfrm>
          <a:prstGeom prst="rect">
            <a:avLst/>
          </a:prstGeom>
          <a:noFill/>
        </p:spPr>
        <p:txBody>
          <a:bodyPr wrap="square" rtlCol="0">
            <a:spAutoFit/>
          </a:bodyPr>
          <a:lstStyle/>
          <a:p>
            <a:r>
              <a:rPr lang="en-US" dirty="0"/>
              <a:t>1:9-10; 1:13-14; 4:1-7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DE1A-2CFF-764B-BD5C-1F63CAA9A452}"/>
              </a:ext>
            </a:extLst>
          </p:cNvPr>
          <p:cNvSpPr>
            <a:spLocks noGrp="1"/>
          </p:cNvSpPr>
          <p:nvPr>
            <p:ph type="title" idx="4294967295"/>
          </p:nvPr>
        </p:nvSpPr>
        <p:spPr>
          <a:xfrm>
            <a:off x="1981200" y="-46258"/>
            <a:ext cx="6636179" cy="369332"/>
          </a:xfrm>
        </p:spPr>
        <p:txBody>
          <a:bodyPr>
            <a:noAutofit/>
          </a:bodyPr>
          <a:lstStyle/>
          <a:p>
            <a:r>
              <a:rPr lang="en-US" sz="2400" dirty="0">
                <a:solidFill>
                  <a:schemeClr val="tx1"/>
                </a:solidFill>
              </a:rPr>
              <a:t>A Comparison of Parallel Texts</a:t>
            </a:r>
          </a:p>
        </p:txBody>
      </p:sp>
      <p:sp>
        <p:nvSpPr>
          <p:cNvPr id="6" name="TextBox 5">
            <a:extLst>
              <a:ext uri="{FF2B5EF4-FFF2-40B4-BE49-F238E27FC236}">
                <a16:creationId xmlns:a16="http://schemas.microsoft.com/office/drawing/2014/main" id="{A6740A29-29F0-3F48-AB85-5C7A36507DBA}"/>
              </a:ext>
            </a:extLst>
          </p:cNvPr>
          <p:cNvSpPr txBox="1"/>
          <p:nvPr/>
        </p:nvSpPr>
        <p:spPr>
          <a:xfrm>
            <a:off x="1156874" y="284501"/>
            <a:ext cx="1024639" cy="400110"/>
          </a:xfrm>
          <a:prstGeom prst="rect">
            <a:avLst/>
          </a:prstGeom>
          <a:noFill/>
        </p:spPr>
        <p:txBody>
          <a:bodyPr wrap="none" rtlCol="0">
            <a:spAutoFit/>
          </a:bodyPr>
          <a:lstStyle/>
          <a:p>
            <a:r>
              <a:rPr lang="en-US" sz="2000" b="1" u="sng" dirty="0"/>
              <a:t>Subject</a:t>
            </a:r>
          </a:p>
        </p:txBody>
      </p:sp>
      <p:sp>
        <p:nvSpPr>
          <p:cNvPr id="7" name="TextBox 6">
            <a:extLst>
              <a:ext uri="{FF2B5EF4-FFF2-40B4-BE49-F238E27FC236}">
                <a16:creationId xmlns:a16="http://schemas.microsoft.com/office/drawing/2014/main" id="{6246C08B-3FCB-4347-9079-2AC817ADD77A}"/>
              </a:ext>
            </a:extLst>
          </p:cNvPr>
          <p:cNvSpPr txBox="1"/>
          <p:nvPr/>
        </p:nvSpPr>
        <p:spPr>
          <a:xfrm>
            <a:off x="6085576" y="256143"/>
            <a:ext cx="1350050" cy="400110"/>
          </a:xfrm>
          <a:prstGeom prst="rect">
            <a:avLst/>
          </a:prstGeom>
          <a:noFill/>
        </p:spPr>
        <p:txBody>
          <a:bodyPr wrap="none" rtlCol="0">
            <a:spAutoFit/>
          </a:bodyPr>
          <a:lstStyle/>
          <a:p>
            <a:r>
              <a:rPr lang="en-US" sz="2000" b="1" u="sng" dirty="0"/>
              <a:t>Colossians</a:t>
            </a:r>
          </a:p>
        </p:txBody>
      </p:sp>
      <p:sp>
        <p:nvSpPr>
          <p:cNvPr id="8" name="TextBox 7">
            <a:extLst>
              <a:ext uri="{FF2B5EF4-FFF2-40B4-BE49-F238E27FC236}">
                <a16:creationId xmlns:a16="http://schemas.microsoft.com/office/drawing/2014/main" id="{C1E5F0AB-ABBA-144D-AE18-D318BF8B8F90}"/>
              </a:ext>
            </a:extLst>
          </p:cNvPr>
          <p:cNvSpPr txBox="1"/>
          <p:nvPr/>
        </p:nvSpPr>
        <p:spPr>
          <a:xfrm>
            <a:off x="3719120" y="264080"/>
            <a:ext cx="1303562" cy="400110"/>
          </a:xfrm>
          <a:prstGeom prst="rect">
            <a:avLst/>
          </a:prstGeom>
          <a:noFill/>
        </p:spPr>
        <p:txBody>
          <a:bodyPr wrap="none" rtlCol="0">
            <a:spAutoFit/>
          </a:bodyPr>
          <a:lstStyle/>
          <a:p>
            <a:r>
              <a:rPr lang="en-US" sz="2000" b="1" u="sng" dirty="0"/>
              <a:t>Ephesians</a:t>
            </a:r>
          </a:p>
        </p:txBody>
      </p:sp>
      <p:sp>
        <p:nvSpPr>
          <p:cNvPr id="10" name="TextBox 9">
            <a:extLst>
              <a:ext uri="{FF2B5EF4-FFF2-40B4-BE49-F238E27FC236}">
                <a16:creationId xmlns:a16="http://schemas.microsoft.com/office/drawing/2014/main" id="{DCA9993D-F47E-7E42-9CA6-71185AB6AE82}"/>
              </a:ext>
            </a:extLst>
          </p:cNvPr>
          <p:cNvSpPr txBox="1"/>
          <p:nvPr/>
        </p:nvSpPr>
        <p:spPr>
          <a:xfrm>
            <a:off x="781286" y="596696"/>
            <a:ext cx="3164071" cy="7109639"/>
          </a:xfrm>
          <a:prstGeom prst="rect">
            <a:avLst/>
          </a:prstGeom>
          <a:noFill/>
        </p:spPr>
        <p:txBody>
          <a:bodyPr wrap="none" rtlCol="0">
            <a:spAutoFit/>
          </a:bodyPr>
          <a:lstStyle/>
          <a:p>
            <a:pPr marL="342900" indent="-342900">
              <a:buFont typeface="+mj-lt"/>
              <a:buAutoNum type="arabicPeriod"/>
            </a:pPr>
            <a:r>
              <a:rPr lang="en-US" sz="1500" b="1" dirty="0"/>
              <a:t>Salutation	</a:t>
            </a:r>
          </a:p>
          <a:p>
            <a:pPr marL="342900" indent="-342900">
              <a:buFont typeface="+mj-lt"/>
              <a:buAutoNum type="arabicPeriod"/>
            </a:pPr>
            <a:r>
              <a:rPr lang="en-US" sz="1500" b="1" dirty="0"/>
              <a:t>Holy, Blameless</a:t>
            </a:r>
          </a:p>
          <a:p>
            <a:pPr marL="342900" indent="-342900">
              <a:buFont typeface="+mj-lt"/>
              <a:buAutoNum type="arabicPeriod"/>
            </a:pPr>
            <a:r>
              <a:rPr lang="en-US" sz="1500" b="1" dirty="0"/>
              <a:t>Redemption</a:t>
            </a:r>
          </a:p>
          <a:p>
            <a:pPr marL="342900" indent="-342900">
              <a:buFont typeface="+mj-lt"/>
              <a:buAutoNum type="arabicPeriod"/>
            </a:pPr>
            <a:r>
              <a:rPr lang="en-US" sz="1500" b="1" dirty="0"/>
              <a:t>All are reconciled in Christ</a:t>
            </a:r>
          </a:p>
          <a:p>
            <a:pPr marL="342900" indent="-342900">
              <a:buFont typeface="+mj-lt"/>
              <a:buAutoNum type="arabicPeriod"/>
            </a:pPr>
            <a:r>
              <a:rPr lang="en-US" sz="1500" b="1" dirty="0"/>
              <a:t>Position of Christ</a:t>
            </a:r>
          </a:p>
          <a:p>
            <a:pPr marL="342900" indent="-342900">
              <a:buFont typeface="+mj-lt"/>
              <a:buAutoNum type="arabicPeriod"/>
            </a:pPr>
            <a:r>
              <a:rPr lang="en-US" sz="1500" b="1" dirty="0"/>
              <a:t>Christ is the Head, of Body</a:t>
            </a:r>
          </a:p>
          <a:p>
            <a:pPr marL="342900" indent="-342900">
              <a:buFont typeface="+mj-lt"/>
              <a:buAutoNum type="arabicPeriod"/>
            </a:pPr>
            <a:r>
              <a:rPr lang="en-US" sz="1500" b="1" dirty="0"/>
              <a:t>Spiritually dead in sin</a:t>
            </a:r>
          </a:p>
          <a:p>
            <a:pPr marL="342900" indent="-342900">
              <a:buFont typeface="+mj-lt"/>
              <a:buAutoNum type="arabicPeriod"/>
            </a:pPr>
            <a:r>
              <a:rPr lang="en-US" sz="1500" b="1" dirty="0"/>
              <a:t>Made alive in Christ</a:t>
            </a:r>
          </a:p>
          <a:p>
            <a:pPr marL="342900" indent="-342900">
              <a:buFont typeface="+mj-lt"/>
              <a:buAutoNum type="arabicPeriod"/>
            </a:pPr>
            <a:r>
              <a:rPr lang="en-US" sz="1500" b="1" dirty="0"/>
              <a:t>Reconciliation of Jews/Gentiles</a:t>
            </a:r>
          </a:p>
          <a:p>
            <a:pPr marL="342900" indent="-342900">
              <a:buFont typeface="+mj-lt"/>
              <a:buAutoNum type="arabicPeriod"/>
            </a:pPr>
            <a:r>
              <a:rPr lang="en-US" sz="1500" b="1" dirty="0"/>
              <a:t>End of the Law of Moses</a:t>
            </a:r>
          </a:p>
          <a:p>
            <a:pPr marL="342900" indent="-342900">
              <a:buFont typeface="+mj-lt"/>
              <a:buAutoNum type="arabicPeriod"/>
            </a:pPr>
            <a:r>
              <a:rPr lang="en-US" sz="1500" b="1" dirty="0"/>
              <a:t>The mystery Paul preached</a:t>
            </a:r>
          </a:p>
          <a:p>
            <a:pPr marL="342900" indent="-342900">
              <a:buFont typeface="+mj-lt"/>
              <a:buAutoNum type="arabicPeriod"/>
            </a:pPr>
            <a:r>
              <a:rPr lang="en-US" sz="1500" b="1" dirty="0"/>
              <a:t>Walk in meekness</a:t>
            </a:r>
          </a:p>
          <a:p>
            <a:pPr marL="342900" indent="-342900">
              <a:buFont typeface="+mj-lt"/>
              <a:buAutoNum type="arabicPeriod"/>
            </a:pPr>
            <a:r>
              <a:rPr lang="en-US" sz="1500" b="1" dirty="0"/>
              <a:t>One Body</a:t>
            </a:r>
          </a:p>
          <a:p>
            <a:pPr marL="342900" indent="-342900">
              <a:buFont typeface="+mj-lt"/>
              <a:buAutoNum type="arabicPeriod"/>
            </a:pPr>
            <a:r>
              <a:rPr lang="en-US" sz="1500" b="1" dirty="0"/>
              <a:t>Christ nourishes His Body</a:t>
            </a:r>
          </a:p>
          <a:p>
            <a:pPr marL="342900" indent="-342900">
              <a:buFont typeface="+mj-lt"/>
              <a:buAutoNum type="arabicPeriod"/>
            </a:pPr>
            <a:r>
              <a:rPr lang="en-US" sz="1500" b="1" dirty="0"/>
              <a:t>Put off old man; put on new</a:t>
            </a:r>
          </a:p>
          <a:p>
            <a:pPr marL="342900" indent="-342900">
              <a:buFont typeface="+mj-lt"/>
              <a:buAutoNum type="arabicPeriod"/>
            </a:pPr>
            <a:r>
              <a:rPr lang="en-US" sz="1500" b="1" dirty="0"/>
              <a:t>God’s wrath against sin</a:t>
            </a:r>
          </a:p>
          <a:p>
            <a:pPr marL="342900" indent="-342900">
              <a:buFont typeface="+mj-lt"/>
              <a:buAutoNum type="arabicPeriod"/>
            </a:pPr>
            <a:r>
              <a:rPr lang="en-US" sz="1500" b="1" dirty="0"/>
              <a:t>Be filled with Spirit/Word</a:t>
            </a:r>
          </a:p>
          <a:p>
            <a:pPr marL="342900" indent="-342900">
              <a:buFont typeface="+mj-lt"/>
              <a:buAutoNum type="arabicPeriod"/>
            </a:pPr>
            <a:r>
              <a:rPr lang="en-US" sz="1500" b="1" dirty="0"/>
              <a:t>Sing &amp; make melody/with grace</a:t>
            </a:r>
          </a:p>
          <a:p>
            <a:pPr marL="342900" indent="-342900">
              <a:buFont typeface="+mj-lt"/>
              <a:buAutoNum type="arabicPeriod"/>
            </a:pPr>
            <a:r>
              <a:rPr lang="en-US" sz="1500" b="1" dirty="0"/>
              <a:t>Redeem the time</a:t>
            </a:r>
          </a:p>
          <a:p>
            <a:pPr marL="342900" indent="-342900">
              <a:buFont typeface="+mj-lt"/>
              <a:buAutoNum type="arabicPeriod"/>
            </a:pPr>
            <a:r>
              <a:rPr lang="en-US" sz="1500" b="1" dirty="0"/>
              <a:t>Responsibility of wives </a:t>
            </a:r>
          </a:p>
          <a:p>
            <a:pPr marL="342900" indent="-342900">
              <a:buFont typeface="+mj-lt"/>
              <a:buAutoNum type="arabicPeriod"/>
            </a:pPr>
            <a:r>
              <a:rPr lang="en-US" sz="1500" b="1" dirty="0"/>
              <a:t>Responsibility of husbands</a:t>
            </a:r>
          </a:p>
          <a:p>
            <a:pPr marL="342900" indent="-342900">
              <a:buFont typeface="+mj-lt"/>
              <a:buAutoNum type="arabicPeriod"/>
            </a:pPr>
            <a:r>
              <a:rPr lang="en-US" sz="1500" b="1" dirty="0"/>
              <a:t>Responsibility of children</a:t>
            </a:r>
          </a:p>
          <a:p>
            <a:pPr marL="342900" indent="-342900">
              <a:buFont typeface="+mj-lt"/>
              <a:buAutoNum type="arabicPeriod"/>
            </a:pPr>
            <a:r>
              <a:rPr lang="en-US" sz="1500" b="1" dirty="0"/>
              <a:t>Responsibility of fathers</a:t>
            </a:r>
          </a:p>
          <a:p>
            <a:pPr marL="342900" indent="-342900">
              <a:buFont typeface="+mj-lt"/>
              <a:buAutoNum type="arabicPeriod"/>
            </a:pPr>
            <a:r>
              <a:rPr lang="en-US" sz="1500" b="1" dirty="0"/>
              <a:t>Responsibility of servants</a:t>
            </a:r>
          </a:p>
          <a:p>
            <a:pPr marL="342900" indent="-342900">
              <a:buFont typeface="+mj-lt"/>
              <a:buAutoNum type="arabicPeriod"/>
            </a:pPr>
            <a:r>
              <a:rPr lang="en-US" sz="1500" b="1" dirty="0"/>
              <a:t>Responsibility of masters</a:t>
            </a:r>
          </a:p>
          <a:p>
            <a:pPr marL="342900" indent="-342900">
              <a:buFont typeface="+mj-lt"/>
              <a:buAutoNum type="arabicPeriod"/>
            </a:pPr>
            <a:r>
              <a:rPr lang="en-US" sz="1500" b="1" dirty="0"/>
              <a:t>Paul’s request for prayers</a:t>
            </a:r>
          </a:p>
          <a:p>
            <a:pPr marL="342900" indent="-342900">
              <a:buFont typeface="+mj-lt"/>
              <a:buAutoNum type="arabicPeriod"/>
            </a:pPr>
            <a:r>
              <a:rPr lang="en-US" sz="1500" b="1" dirty="0"/>
              <a:t>Work for Tychicus </a:t>
            </a:r>
          </a:p>
          <a:p>
            <a:endParaRPr lang="en-US" sz="1500" dirty="0"/>
          </a:p>
          <a:p>
            <a:endParaRPr lang="en-US" dirty="0"/>
          </a:p>
          <a:p>
            <a:endParaRPr lang="en-US" dirty="0"/>
          </a:p>
        </p:txBody>
      </p:sp>
      <p:sp>
        <p:nvSpPr>
          <p:cNvPr id="11" name="TextBox 10">
            <a:extLst>
              <a:ext uri="{FF2B5EF4-FFF2-40B4-BE49-F238E27FC236}">
                <a16:creationId xmlns:a16="http://schemas.microsoft.com/office/drawing/2014/main" id="{12DA74B0-C146-D340-9B5C-77E384C21138}"/>
              </a:ext>
            </a:extLst>
          </p:cNvPr>
          <p:cNvSpPr txBox="1"/>
          <p:nvPr/>
        </p:nvSpPr>
        <p:spPr>
          <a:xfrm>
            <a:off x="3988614" y="596696"/>
            <a:ext cx="804451" cy="6878806"/>
          </a:xfrm>
          <a:prstGeom prst="rect">
            <a:avLst/>
          </a:prstGeom>
          <a:noFill/>
        </p:spPr>
        <p:txBody>
          <a:bodyPr wrap="none" rtlCol="0">
            <a:spAutoFit/>
          </a:bodyPr>
          <a:lstStyle/>
          <a:p>
            <a:r>
              <a:rPr lang="en-US" sz="1500" b="1" dirty="0"/>
              <a:t>1:1-2</a:t>
            </a:r>
          </a:p>
          <a:p>
            <a:r>
              <a:rPr lang="en-US" sz="1500" b="1" dirty="0"/>
              <a:t>1:4</a:t>
            </a:r>
          </a:p>
          <a:p>
            <a:r>
              <a:rPr lang="en-US" sz="1500" b="1" dirty="0"/>
              <a:t>1:7</a:t>
            </a:r>
          </a:p>
          <a:p>
            <a:r>
              <a:rPr lang="en-US" sz="1500" b="1" dirty="0"/>
              <a:t>1:10</a:t>
            </a:r>
          </a:p>
          <a:p>
            <a:r>
              <a:rPr lang="en-US" sz="1500" b="1" dirty="0"/>
              <a:t>1:20-21</a:t>
            </a:r>
          </a:p>
          <a:p>
            <a:r>
              <a:rPr lang="en-US" sz="1500" b="1" dirty="0"/>
              <a:t>1:22-23</a:t>
            </a:r>
          </a:p>
          <a:p>
            <a:r>
              <a:rPr lang="en-US" sz="1500" b="1" dirty="0"/>
              <a:t>2:1</a:t>
            </a:r>
          </a:p>
          <a:p>
            <a:r>
              <a:rPr lang="en-US" sz="1500" b="1" dirty="0"/>
              <a:t>2:5-6</a:t>
            </a:r>
          </a:p>
          <a:p>
            <a:r>
              <a:rPr lang="en-US" sz="1500" b="1" dirty="0"/>
              <a:t>2:11-13</a:t>
            </a:r>
          </a:p>
          <a:p>
            <a:r>
              <a:rPr lang="en-US" sz="1500" b="1" dirty="0"/>
              <a:t>2:14-16</a:t>
            </a:r>
          </a:p>
          <a:p>
            <a:r>
              <a:rPr lang="en-US" sz="1500" b="1" dirty="0"/>
              <a:t>3:1-7</a:t>
            </a:r>
          </a:p>
          <a:p>
            <a:r>
              <a:rPr lang="en-US" sz="1500" b="1" dirty="0"/>
              <a:t>4:2-3</a:t>
            </a:r>
          </a:p>
          <a:p>
            <a:r>
              <a:rPr lang="en-US" sz="1500" b="1" dirty="0"/>
              <a:t>4:4</a:t>
            </a:r>
          </a:p>
          <a:p>
            <a:r>
              <a:rPr lang="en-US" sz="1500" b="1" dirty="0"/>
              <a:t>4:15-16</a:t>
            </a:r>
          </a:p>
          <a:p>
            <a:r>
              <a:rPr lang="en-US" sz="1500" b="1" dirty="0"/>
              <a:t>4:22-32</a:t>
            </a:r>
          </a:p>
          <a:p>
            <a:r>
              <a:rPr lang="en-US" sz="1500" b="1" dirty="0"/>
              <a:t>5:3-6</a:t>
            </a:r>
          </a:p>
          <a:p>
            <a:r>
              <a:rPr lang="en-US" sz="1500" b="1" dirty="0"/>
              <a:t>5:18-20</a:t>
            </a:r>
          </a:p>
          <a:p>
            <a:r>
              <a:rPr lang="en-US" sz="1500" b="1" dirty="0"/>
              <a:t>5:19</a:t>
            </a:r>
          </a:p>
          <a:p>
            <a:r>
              <a:rPr lang="en-US" sz="1500" b="1" dirty="0"/>
              <a:t>5:15-16</a:t>
            </a:r>
          </a:p>
          <a:p>
            <a:r>
              <a:rPr lang="en-US" sz="1500" b="1" dirty="0"/>
              <a:t>5:22-24</a:t>
            </a:r>
          </a:p>
          <a:p>
            <a:r>
              <a:rPr lang="en-US" sz="1500" b="1" dirty="0"/>
              <a:t>5:25-33</a:t>
            </a:r>
          </a:p>
          <a:p>
            <a:r>
              <a:rPr lang="en-US" sz="1500" b="1" dirty="0"/>
              <a:t>6:1-3</a:t>
            </a:r>
          </a:p>
          <a:p>
            <a:r>
              <a:rPr lang="en-US" sz="1500" b="1" dirty="0"/>
              <a:t>6:4</a:t>
            </a:r>
          </a:p>
          <a:p>
            <a:r>
              <a:rPr lang="en-US" sz="1500" b="1" dirty="0"/>
              <a:t>6:5-8</a:t>
            </a:r>
          </a:p>
          <a:p>
            <a:r>
              <a:rPr lang="en-US" sz="1500" b="1" dirty="0"/>
              <a:t>6:9</a:t>
            </a:r>
          </a:p>
          <a:p>
            <a:r>
              <a:rPr lang="en-US" sz="1500" b="1" dirty="0"/>
              <a:t>6:18-20</a:t>
            </a:r>
          </a:p>
          <a:p>
            <a:r>
              <a:rPr lang="en-US" sz="1500" b="1" dirty="0"/>
              <a:t>6:21-24</a:t>
            </a:r>
            <a:endParaRPr lang="en-US" sz="1500" dirty="0"/>
          </a:p>
          <a:p>
            <a:endParaRPr lang="en-US" dirty="0"/>
          </a:p>
          <a:p>
            <a:endParaRPr lang="en-US" dirty="0"/>
          </a:p>
        </p:txBody>
      </p:sp>
      <p:sp>
        <p:nvSpPr>
          <p:cNvPr id="12" name="TextBox 11">
            <a:extLst>
              <a:ext uri="{FF2B5EF4-FFF2-40B4-BE49-F238E27FC236}">
                <a16:creationId xmlns:a16="http://schemas.microsoft.com/office/drawing/2014/main" id="{7FD5B8F7-7E33-4448-9051-94ED622DACFA}"/>
              </a:ext>
            </a:extLst>
          </p:cNvPr>
          <p:cNvSpPr txBox="1"/>
          <p:nvPr/>
        </p:nvSpPr>
        <p:spPr>
          <a:xfrm>
            <a:off x="6358376" y="589322"/>
            <a:ext cx="1222258" cy="6324808"/>
          </a:xfrm>
          <a:prstGeom prst="rect">
            <a:avLst/>
          </a:prstGeom>
          <a:noFill/>
        </p:spPr>
        <p:txBody>
          <a:bodyPr wrap="none" rtlCol="0">
            <a:spAutoFit/>
          </a:bodyPr>
          <a:lstStyle/>
          <a:p>
            <a:r>
              <a:rPr lang="en-US" sz="1500" b="1" dirty="0"/>
              <a:t>1:1-2</a:t>
            </a:r>
          </a:p>
          <a:p>
            <a:r>
              <a:rPr lang="en-US" sz="1500" b="1" dirty="0"/>
              <a:t>1:22</a:t>
            </a:r>
          </a:p>
          <a:p>
            <a:r>
              <a:rPr lang="en-US" sz="1500" b="1" dirty="0"/>
              <a:t>1:14</a:t>
            </a:r>
          </a:p>
          <a:p>
            <a:r>
              <a:rPr lang="en-US" sz="1500" b="1" dirty="0"/>
              <a:t>1:20</a:t>
            </a:r>
          </a:p>
          <a:p>
            <a:r>
              <a:rPr lang="en-US" sz="1500" b="1" dirty="0"/>
              <a:t>3:1</a:t>
            </a:r>
          </a:p>
          <a:p>
            <a:r>
              <a:rPr lang="en-US" sz="1500" b="1" dirty="0"/>
              <a:t>1:18, 24</a:t>
            </a:r>
          </a:p>
          <a:p>
            <a:r>
              <a:rPr lang="en-US" sz="1500" b="1" dirty="0"/>
              <a:t>2:13</a:t>
            </a:r>
          </a:p>
          <a:p>
            <a:r>
              <a:rPr lang="en-US" sz="1500" b="1" dirty="0"/>
              <a:t>2:12-13</a:t>
            </a:r>
          </a:p>
          <a:p>
            <a:r>
              <a:rPr lang="en-US" sz="1500" b="1" dirty="0"/>
              <a:t>1:20-22; 2:11</a:t>
            </a:r>
          </a:p>
          <a:p>
            <a:r>
              <a:rPr lang="en-US" sz="1500" b="1" dirty="0"/>
              <a:t>2:14-17</a:t>
            </a:r>
          </a:p>
          <a:p>
            <a:r>
              <a:rPr lang="en-US" sz="1500" b="1" dirty="0"/>
              <a:t>1:25-29</a:t>
            </a:r>
          </a:p>
          <a:p>
            <a:r>
              <a:rPr lang="en-US" sz="1500" b="1" dirty="0"/>
              <a:t>3:12-15</a:t>
            </a:r>
          </a:p>
          <a:p>
            <a:r>
              <a:rPr lang="en-US" sz="1500" b="1" dirty="0"/>
              <a:t>3:15</a:t>
            </a:r>
          </a:p>
          <a:p>
            <a:r>
              <a:rPr lang="en-US" sz="1500" b="1" dirty="0"/>
              <a:t>2:19</a:t>
            </a:r>
          </a:p>
          <a:p>
            <a:r>
              <a:rPr lang="en-US" sz="1500" b="1" dirty="0"/>
              <a:t>3:5-15</a:t>
            </a:r>
          </a:p>
          <a:p>
            <a:r>
              <a:rPr lang="en-US" sz="1500" b="1" dirty="0"/>
              <a:t>3:5-8</a:t>
            </a:r>
          </a:p>
          <a:p>
            <a:r>
              <a:rPr lang="en-US" sz="1500" b="1" dirty="0"/>
              <a:t>3:16-17</a:t>
            </a:r>
          </a:p>
          <a:p>
            <a:r>
              <a:rPr lang="en-US" sz="1500" b="1" dirty="0"/>
              <a:t>3:16</a:t>
            </a:r>
          </a:p>
          <a:p>
            <a:r>
              <a:rPr lang="en-US" sz="1500" b="1" dirty="0"/>
              <a:t>4:5</a:t>
            </a:r>
          </a:p>
          <a:p>
            <a:r>
              <a:rPr lang="en-US" sz="1500" b="1" dirty="0"/>
              <a:t>3:18</a:t>
            </a:r>
          </a:p>
          <a:p>
            <a:r>
              <a:rPr lang="en-US" sz="1500" b="1" dirty="0"/>
              <a:t>3:19</a:t>
            </a:r>
          </a:p>
          <a:p>
            <a:r>
              <a:rPr lang="en-US" sz="1500" b="1" dirty="0"/>
              <a:t>3:20</a:t>
            </a:r>
          </a:p>
          <a:p>
            <a:r>
              <a:rPr lang="en-US" sz="1500" b="1" dirty="0"/>
              <a:t>3:21</a:t>
            </a:r>
          </a:p>
          <a:p>
            <a:r>
              <a:rPr lang="en-US" sz="1500" b="1" dirty="0"/>
              <a:t>3:22-25</a:t>
            </a:r>
          </a:p>
          <a:p>
            <a:r>
              <a:rPr lang="en-US" sz="1500" b="1" dirty="0"/>
              <a:t>4:1</a:t>
            </a:r>
          </a:p>
          <a:p>
            <a:r>
              <a:rPr lang="en-US" sz="1500" b="1" dirty="0"/>
              <a:t>4:2-4</a:t>
            </a:r>
          </a:p>
          <a:p>
            <a:r>
              <a:rPr lang="en-US" sz="1500" b="1" dirty="0"/>
              <a:t>4:7-8</a:t>
            </a:r>
          </a:p>
        </p:txBody>
      </p:sp>
    </p:spTree>
    <p:extLst>
      <p:ext uri="{BB962C8B-B14F-4D97-AF65-F5344CB8AC3E}">
        <p14:creationId xmlns:p14="http://schemas.microsoft.com/office/powerpoint/2010/main" val="240846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345DD03-737E-D742-B5A0-D88106FF9BE8}"/>
              </a:ext>
            </a:extLst>
          </p:cNvPr>
          <p:cNvSpPr/>
          <p:nvPr/>
        </p:nvSpPr>
        <p:spPr>
          <a:xfrm>
            <a:off x="4080004" y="1119187"/>
            <a:ext cx="4648200" cy="46482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A0911EBF-D979-F043-9FAD-EE21DB556C65}"/>
              </a:ext>
            </a:extLst>
          </p:cNvPr>
          <p:cNvSpPr txBox="1"/>
          <p:nvPr/>
        </p:nvSpPr>
        <p:spPr>
          <a:xfrm>
            <a:off x="5654965" y="567480"/>
            <a:ext cx="1393330" cy="584775"/>
          </a:xfrm>
          <a:prstGeom prst="rect">
            <a:avLst/>
          </a:prstGeom>
          <a:noFill/>
        </p:spPr>
        <p:txBody>
          <a:bodyPr wrap="none" rtlCol="0">
            <a:spAutoFit/>
          </a:bodyPr>
          <a:lstStyle/>
          <a:p>
            <a:r>
              <a:rPr lang="en-US" sz="3200" dirty="0">
                <a:latin typeface="Abadi" panose="020B0604020104020204" pitchFamily="34" charset="0"/>
              </a:rPr>
              <a:t>Church</a:t>
            </a:r>
          </a:p>
        </p:txBody>
      </p:sp>
      <p:sp>
        <p:nvSpPr>
          <p:cNvPr id="8" name="TextBox 7">
            <a:extLst>
              <a:ext uri="{FF2B5EF4-FFF2-40B4-BE49-F238E27FC236}">
                <a16:creationId xmlns:a16="http://schemas.microsoft.com/office/drawing/2014/main" id="{BA9C1158-EB0A-8143-AEE4-2CC79AD86ACE}"/>
              </a:ext>
            </a:extLst>
          </p:cNvPr>
          <p:cNvSpPr txBox="1"/>
          <p:nvPr/>
        </p:nvSpPr>
        <p:spPr>
          <a:xfrm>
            <a:off x="5029200" y="1981200"/>
            <a:ext cx="2644861" cy="830997"/>
          </a:xfrm>
          <a:prstGeom prst="rect">
            <a:avLst/>
          </a:prstGeom>
          <a:noFill/>
        </p:spPr>
        <p:txBody>
          <a:bodyPr wrap="square" rtlCol="0">
            <a:spAutoFit/>
          </a:bodyPr>
          <a:lstStyle/>
          <a:p>
            <a:pPr algn="ctr"/>
            <a:r>
              <a:rPr lang="en-US" sz="2800" dirty="0"/>
              <a:t>Fulness of Him</a:t>
            </a:r>
            <a:br>
              <a:rPr lang="en-US" sz="2800" dirty="0"/>
            </a:br>
            <a:r>
              <a:rPr lang="en-US" sz="2000" dirty="0"/>
              <a:t>Eph. 1:22-23</a:t>
            </a:r>
            <a:endParaRPr lang="en-US" sz="2800" dirty="0"/>
          </a:p>
        </p:txBody>
      </p:sp>
      <p:sp>
        <p:nvSpPr>
          <p:cNvPr id="9" name="TextBox 8">
            <a:extLst>
              <a:ext uri="{FF2B5EF4-FFF2-40B4-BE49-F238E27FC236}">
                <a16:creationId xmlns:a16="http://schemas.microsoft.com/office/drawing/2014/main" id="{61036566-3861-9444-A2D1-7FFA2E0ED145}"/>
              </a:ext>
            </a:extLst>
          </p:cNvPr>
          <p:cNvSpPr txBox="1"/>
          <p:nvPr/>
        </p:nvSpPr>
        <p:spPr>
          <a:xfrm>
            <a:off x="4537494" y="3047999"/>
            <a:ext cx="3768306" cy="830997"/>
          </a:xfrm>
          <a:prstGeom prst="rect">
            <a:avLst/>
          </a:prstGeom>
          <a:noFill/>
        </p:spPr>
        <p:txBody>
          <a:bodyPr wrap="square" rtlCol="0">
            <a:spAutoFit/>
          </a:bodyPr>
          <a:lstStyle/>
          <a:p>
            <a:pPr algn="ctr"/>
            <a:r>
              <a:rPr lang="en-US" sz="2800" dirty="0"/>
              <a:t>Place of Reconciliation </a:t>
            </a:r>
            <a:br>
              <a:rPr lang="en-US" sz="2800" dirty="0"/>
            </a:br>
            <a:r>
              <a:rPr lang="en-US" sz="2000" dirty="0"/>
              <a:t>Eph. 2:16</a:t>
            </a:r>
            <a:endParaRPr lang="en-US" sz="2800" dirty="0"/>
          </a:p>
        </p:txBody>
      </p:sp>
      <p:sp>
        <p:nvSpPr>
          <p:cNvPr id="10" name="TextBox 9">
            <a:extLst>
              <a:ext uri="{FF2B5EF4-FFF2-40B4-BE49-F238E27FC236}">
                <a16:creationId xmlns:a16="http://schemas.microsoft.com/office/drawing/2014/main" id="{DF7B041A-E5A3-094B-A5F1-EDA6610100C8}"/>
              </a:ext>
            </a:extLst>
          </p:cNvPr>
          <p:cNvSpPr txBox="1"/>
          <p:nvPr/>
        </p:nvSpPr>
        <p:spPr>
          <a:xfrm>
            <a:off x="4402347" y="4039646"/>
            <a:ext cx="3768306" cy="830997"/>
          </a:xfrm>
          <a:prstGeom prst="rect">
            <a:avLst/>
          </a:prstGeom>
          <a:noFill/>
        </p:spPr>
        <p:txBody>
          <a:bodyPr wrap="square" rtlCol="0">
            <a:spAutoFit/>
          </a:bodyPr>
          <a:lstStyle/>
          <a:p>
            <a:pPr algn="ctr"/>
            <a:r>
              <a:rPr lang="en-US" sz="2800" dirty="0"/>
              <a:t>One Body</a:t>
            </a:r>
            <a:br>
              <a:rPr lang="en-US" sz="2800" dirty="0"/>
            </a:br>
            <a:r>
              <a:rPr lang="en-US" sz="2000" dirty="0"/>
              <a:t>Eph. 4:6; 1:22-25</a:t>
            </a:r>
            <a:endParaRPr lang="en-US" sz="2800" dirty="0"/>
          </a:p>
        </p:txBody>
      </p:sp>
      <p:sp>
        <p:nvSpPr>
          <p:cNvPr id="11" name="TextBox 10">
            <a:extLst>
              <a:ext uri="{FF2B5EF4-FFF2-40B4-BE49-F238E27FC236}">
                <a16:creationId xmlns:a16="http://schemas.microsoft.com/office/drawing/2014/main" id="{F94A82D6-CC2F-D642-848B-4E2207B4A010}"/>
              </a:ext>
            </a:extLst>
          </p:cNvPr>
          <p:cNvSpPr txBox="1"/>
          <p:nvPr/>
        </p:nvSpPr>
        <p:spPr>
          <a:xfrm>
            <a:off x="53488" y="2355501"/>
            <a:ext cx="1981773" cy="13849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dirty="0">
                <a:latin typeface="Abadi" panose="020B0604020104020204" pitchFamily="34" charset="0"/>
              </a:rPr>
              <a:t>Christ is the Savior</a:t>
            </a:r>
          </a:p>
          <a:p>
            <a:pPr algn="ctr"/>
            <a:r>
              <a:rPr lang="en-US" sz="2000" dirty="0">
                <a:latin typeface="Abadi" panose="020B0604020104020204" pitchFamily="34" charset="0"/>
              </a:rPr>
              <a:t>Eph. 5:23</a:t>
            </a:r>
          </a:p>
        </p:txBody>
      </p:sp>
      <p:cxnSp>
        <p:nvCxnSpPr>
          <p:cNvPr id="14" name="Straight Connector 13">
            <a:extLst>
              <a:ext uri="{FF2B5EF4-FFF2-40B4-BE49-F238E27FC236}">
                <a16:creationId xmlns:a16="http://schemas.microsoft.com/office/drawing/2014/main" id="{84ACA5D3-48AF-A447-80C8-94BADAF36847}"/>
              </a:ext>
            </a:extLst>
          </p:cNvPr>
          <p:cNvCxnSpPr>
            <a:cxnSpLocks/>
          </p:cNvCxnSpPr>
          <p:nvPr/>
        </p:nvCxnSpPr>
        <p:spPr>
          <a:xfrm>
            <a:off x="2971800" y="1288195"/>
            <a:ext cx="0" cy="3657600"/>
          </a:xfrm>
          <a:prstGeom prst="line">
            <a:avLst/>
          </a:prstGeom>
          <a:ln w="165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2FC418F-1E29-504F-8854-D757EDC9F126}"/>
              </a:ext>
            </a:extLst>
          </p:cNvPr>
          <p:cNvCxnSpPr>
            <a:cxnSpLocks/>
          </p:cNvCxnSpPr>
          <p:nvPr/>
        </p:nvCxnSpPr>
        <p:spPr>
          <a:xfrm flipH="1">
            <a:off x="2154042" y="2090467"/>
            <a:ext cx="1600200" cy="0"/>
          </a:xfrm>
          <a:prstGeom prst="line">
            <a:avLst/>
          </a:prstGeom>
          <a:ln w="111125"/>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890C6579-19EC-B446-91C4-6595AC3AFEBE}"/>
              </a:ext>
            </a:extLst>
          </p:cNvPr>
          <p:cNvSpPr txBox="1"/>
          <p:nvPr/>
        </p:nvSpPr>
        <p:spPr>
          <a:xfrm>
            <a:off x="2210373" y="2326173"/>
            <a:ext cx="1371273" cy="461665"/>
          </a:xfrm>
          <a:prstGeom prst="rect">
            <a:avLst/>
          </a:prstGeom>
          <a:solidFill>
            <a:schemeClr val="accent1"/>
          </a:solidFill>
          <a:ln>
            <a:solidFill>
              <a:schemeClr val="accent1"/>
            </a:solidFill>
          </a:ln>
        </p:spPr>
        <p:txBody>
          <a:bodyPr wrap="none" rtlCol="0">
            <a:spAutoFit/>
          </a:bodyPr>
          <a:lstStyle/>
          <a:p>
            <a:r>
              <a:rPr lang="en-US" sz="2400" b="1" dirty="0"/>
              <a:t>Ro. 6:3-4</a:t>
            </a:r>
          </a:p>
        </p:txBody>
      </p:sp>
      <p:sp>
        <p:nvSpPr>
          <p:cNvPr id="22" name="TextBox 21">
            <a:extLst>
              <a:ext uri="{FF2B5EF4-FFF2-40B4-BE49-F238E27FC236}">
                <a16:creationId xmlns:a16="http://schemas.microsoft.com/office/drawing/2014/main" id="{492137CD-4EDB-CE4E-83F9-61EFD2D16754}"/>
              </a:ext>
            </a:extLst>
          </p:cNvPr>
          <p:cNvSpPr txBox="1"/>
          <p:nvPr/>
        </p:nvSpPr>
        <p:spPr>
          <a:xfrm>
            <a:off x="2140214" y="3312906"/>
            <a:ext cx="1834838" cy="464464"/>
          </a:xfrm>
          <a:prstGeom prst="rect">
            <a:avLst/>
          </a:prstGeom>
          <a:solidFill>
            <a:schemeClr val="accent1"/>
          </a:solidFill>
        </p:spPr>
        <p:txBody>
          <a:bodyPr wrap="square" rtlCol="0">
            <a:spAutoFit/>
          </a:bodyPr>
          <a:lstStyle/>
          <a:p>
            <a:r>
              <a:rPr lang="en-US" sz="2400" b="1" dirty="0"/>
              <a:t>Gal. 3:26-27</a:t>
            </a:r>
          </a:p>
        </p:txBody>
      </p:sp>
      <p:cxnSp>
        <p:nvCxnSpPr>
          <p:cNvPr id="23" name="Straight Connector 22">
            <a:extLst>
              <a:ext uri="{FF2B5EF4-FFF2-40B4-BE49-F238E27FC236}">
                <a16:creationId xmlns:a16="http://schemas.microsoft.com/office/drawing/2014/main" id="{3A89C287-DD0C-D146-B1B1-6C158B454E95}"/>
              </a:ext>
            </a:extLst>
          </p:cNvPr>
          <p:cNvCxnSpPr>
            <a:cxnSpLocks/>
            <a:endCxn id="11" idx="3"/>
          </p:cNvCxnSpPr>
          <p:nvPr/>
        </p:nvCxnSpPr>
        <p:spPr>
          <a:xfrm flipH="1">
            <a:off x="2035261" y="3047998"/>
            <a:ext cx="2044744" cy="1"/>
          </a:xfrm>
          <a:prstGeom prst="line">
            <a:avLst/>
          </a:prstGeom>
          <a:ln w="57150">
            <a:solidFill>
              <a:schemeClr val="accent4"/>
            </a:solidFill>
            <a:headEnd type="triangl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9913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159846-2ED4-F847-93A3-B7A29ACF88F3}"/>
              </a:ext>
            </a:extLst>
          </p:cNvPr>
          <p:cNvSpPr txBox="1"/>
          <p:nvPr/>
        </p:nvSpPr>
        <p:spPr>
          <a:xfrm>
            <a:off x="3048000" y="304800"/>
            <a:ext cx="2492990" cy="584775"/>
          </a:xfrm>
          <a:prstGeom prst="rect">
            <a:avLst/>
          </a:prstGeom>
          <a:noFill/>
        </p:spPr>
        <p:txBody>
          <a:bodyPr wrap="none" rtlCol="0">
            <a:spAutoFit/>
          </a:bodyPr>
          <a:lstStyle/>
          <a:p>
            <a:r>
              <a:rPr lang="en-US" sz="3200" b="1" dirty="0"/>
              <a:t>The Best Life</a:t>
            </a:r>
          </a:p>
        </p:txBody>
      </p:sp>
      <p:sp>
        <p:nvSpPr>
          <p:cNvPr id="3" name="TextBox 2">
            <a:extLst>
              <a:ext uri="{FF2B5EF4-FFF2-40B4-BE49-F238E27FC236}">
                <a16:creationId xmlns:a16="http://schemas.microsoft.com/office/drawing/2014/main" id="{AEDEA318-73DE-7940-9252-6D7988573B2E}"/>
              </a:ext>
            </a:extLst>
          </p:cNvPr>
          <p:cNvSpPr txBox="1"/>
          <p:nvPr/>
        </p:nvSpPr>
        <p:spPr>
          <a:xfrm>
            <a:off x="543850" y="2895785"/>
            <a:ext cx="1539204" cy="830997"/>
          </a:xfrm>
          <a:prstGeom prst="rect">
            <a:avLst/>
          </a:prstGeom>
          <a:solidFill>
            <a:schemeClr val="accent1"/>
          </a:solidFill>
        </p:spPr>
        <p:txBody>
          <a:bodyPr wrap="none" rtlCol="0">
            <a:spAutoFit/>
          </a:bodyPr>
          <a:lstStyle/>
          <a:p>
            <a:pPr algn="ctr"/>
            <a:r>
              <a:rPr lang="en-US" sz="2800" b="1" dirty="0"/>
              <a:t>Business</a:t>
            </a:r>
          </a:p>
          <a:p>
            <a:pPr algn="ctr"/>
            <a:r>
              <a:rPr lang="en-US" sz="2000" dirty="0"/>
              <a:t>Eph. 6:5-9</a:t>
            </a:r>
          </a:p>
        </p:txBody>
      </p:sp>
      <p:sp>
        <p:nvSpPr>
          <p:cNvPr id="4" name="TextBox 3">
            <a:extLst>
              <a:ext uri="{FF2B5EF4-FFF2-40B4-BE49-F238E27FC236}">
                <a16:creationId xmlns:a16="http://schemas.microsoft.com/office/drawing/2014/main" id="{14F7606E-36E0-1444-B66B-690924E27676}"/>
              </a:ext>
            </a:extLst>
          </p:cNvPr>
          <p:cNvSpPr txBox="1"/>
          <p:nvPr/>
        </p:nvSpPr>
        <p:spPr>
          <a:xfrm>
            <a:off x="511895" y="1528263"/>
            <a:ext cx="1485150" cy="1138773"/>
          </a:xfrm>
          <a:prstGeom prst="rect">
            <a:avLst/>
          </a:prstGeom>
          <a:solidFill>
            <a:schemeClr val="accent1"/>
          </a:solidFill>
        </p:spPr>
        <p:txBody>
          <a:bodyPr wrap="none" rtlCol="0">
            <a:spAutoFit/>
          </a:bodyPr>
          <a:lstStyle/>
          <a:p>
            <a:pPr algn="ctr"/>
            <a:r>
              <a:rPr lang="en-US" sz="2800" b="1" dirty="0"/>
              <a:t>Home</a:t>
            </a:r>
          </a:p>
          <a:p>
            <a:pPr algn="ctr"/>
            <a:r>
              <a:rPr lang="en-US" sz="2000" dirty="0"/>
              <a:t>Eph. 5:22-23</a:t>
            </a:r>
          </a:p>
          <a:p>
            <a:pPr algn="ctr"/>
            <a:r>
              <a:rPr lang="en-US" sz="2000" dirty="0"/>
              <a:t>Eph. 6:1-4</a:t>
            </a:r>
          </a:p>
        </p:txBody>
      </p:sp>
      <p:sp>
        <p:nvSpPr>
          <p:cNvPr id="5" name="TextBox 4">
            <a:extLst>
              <a:ext uri="{FF2B5EF4-FFF2-40B4-BE49-F238E27FC236}">
                <a16:creationId xmlns:a16="http://schemas.microsoft.com/office/drawing/2014/main" id="{25F893C3-ACD0-5842-92CF-B3D6D720A57B}"/>
              </a:ext>
            </a:extLst>
          </p:cNvPr>
          <p:cNvSpPr txBox="1"/>
          <p:nvPr/>
        </p:nvSpPr>
        <p:spPr>
          <a:xfrm>
            <a:off x="582322" y="3955531"/>
            <a:ext cx="1500732" cy="830997"/>
          </a:xfrm>
          <a:prstGeom prst="rect">
            <a:avLst/>
          </a:prstGeom>
          <a:solidFill>
            <a:schemeClr val="accent1"/>
          </a:solidFill>
        </p:spPr>
        <p:txBody>
          <a:bodyPr wrap="none" rtlCol="0">
            <a:spAutoFit/>
          </a:bodyPr>
          <a:lstStyle/>
          <a:p>
            <a:pPr algn="ctr"/>
            <a:r>
              <a:rPr lang="en-US" sz="2800" b="1" dirty="0"/>
              <a:t>Spiritual</a:t>
            </a:r>
          </a:p>
          <a:p>
            <a:pPr algn="ctr"/>
            <a:r>
              <a:rPr lang="en-US" sz="2000" dirty="0"/>
              <a:t>Eph. 6:10-18</a:t>
            </a:r>
          </a:p>
        </p:txBody>
      </p:sp>
      <p:sp>
        <p:nvSpPr>
          <p:cNvPr id="6" name="Left Brace 5">
            <a:extLst>
              <a:ext uri="{FF2B5EF4-FFF2-40B4-BE49-F238E27FC236}">
                <a16:creationId xmlns:a16="http://schemas.microsoft.com/office/drawing/2014/main" id="{A9ED9B83-E708-5E43-9840-D1D464908EAA}"/>
              </a:ext>
            </a:extLst>
          </p:cNvPr>
          <p:cNvSpPr/>
          <p:nvPr/>
        </p:nvSpPr>
        <p:spPr>
          <a:xfrm>
            <a:off x="2222626" y="1668928"/>
            <a:ext cx="457200" cy="848916"/>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DA89BE34-CC74-9B4B-BAB2-110DD0D2A07F}"/>
              </a:ext>
            </a:extLst>
          </p:cNvPr>
          <p:cNvSpPr/>
          <p:nvPr/>
        </p:nvSpPr>
        <p:spPr>
          <a:xfrm>
            <a:off x="2222626" y="2790009"/>
            <a:ext cx="457200" cy="848916"/>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4651B357-BF87-F04A-A82F-2B0885AE4BEA}"/>
              </a:ext>
            </a:extLst>
          </p:cNvPr>
          <p:cNvSpPr/>
          <p:nvPr/>
        </p:nvSpPr>
        <p:spPr>
          <a:xfrm>
            <a:off x="2222626" y="3911090"/>
            <a:ext cx="457200" cy="848916"/>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314CE282-0630-9F40-9C29-2CFC7D958346}"/>
              </a:ext>
            </a:extLst>
          </p:cNvPr>
          <p:cNvSpPr txBox="1"/>
          <p:nvPr/>
        </p:nvSpPr>
        <p:spPr>
          <a:xfrm>
            <a:off x="2679826" y="1600200"/>
            <a:ext cx="5355505" cy="1015663"/>
          </a:xfrm>
          <a:prstGeom prst="rect">
            <a:avLst/>
          </a:prstGeom>
          <a:noFill/>
        </p:spPr>
        <p:txBody>
          <a:bodyPr wrap="none" rtlCol="0">
            <a:spAutoFit/>
          </a:bodyPr>
          <a:lstStyle/>
          <a:p>
            <a:r>
              <a:rPr lang="en-US" sz="2000" b="1" dirty="0"/>
              <a:t>Wives  --- “</a:t>
            </a:r>
            <a:r>
              <a:rPr lang="en-US" sz="2000" b="1" i="1" dirty="0"/>
              <a:t>Freedom in Submission</a:t>
            </a:r>
            <a:r>
              <a:rPr lang="en-US" sz="2000" b="1" dirty="0"/>
              <a:t>”  (</a:t>
            </a:r>
            <a:r>
              <a:rPr lang="en-US" sz="2000" dirty="0"/>
              <a:t>1 Pe. 3:1-6)</a:t>
            </a:r>
          </a:p>
          <a:p>
            <a:r>
              <a:rPr lang="en-US" sz="2000" b="1" dirty="0"/>
              <a:t>Husbands --- “</a:t>
            </a:r>
            <a:r>
              <a:rPr lang="en-US" sz="2000" b="1" i="1" dirty="0"/>
              <a:t>Loving Leadership” </a:t>
            </a:r>
            <a:r>
              <a:rPr lang="en-US" sz="2000" dirty="0"/>
              <a:t>(1 Pe. 3:7)</a:t>
            </a:r>
            <a:endParaRPr lang="en-US" sz="2000" b="1" dirty="0"/>
          </a:p>
          <a:p>
            <a:r>
              <a:rPr lang="en-US" sz="2000" b="1" dirty="0"/>
              <a:t>Children --- </a:t>
            </a:r>
            <a:r>
              <a:rPr lang="en-US" sz="2000" b="1" i="1" dirty="0"/>
              <a:t>”Heritage of the Lord</a:t>
            </a:r>
            <a:r>
              <a:rPr lang="en-US" sz="2000" dirty="0"/>
              <a:t>”</a:t>
            </a:r>
            <a:r>
              <a:rPr lang="en-US" sz="2000" b="1" i="1" dirty="0"/>
              <a:t> </a:t>
            </a:r>
            <a:r>
              <a:rPr lang="en-US" sz="2000" dirty="0"/>
              <a:t>(Ps. 127:3-5)</a:t>
            </a:r>
          </a:p>
        </p:txBody>
      </p:sp>
      <p:sp>
        <p:nvSpPr>
          <p:cNvPr id="10" name="TextBox 9">
            <a:extLst>
              <a:ext uri="{FF2B5EF4-FFF2-40B4-BE49-F238E27FC236}">
                <a16:creationId xmlns:a16="http://schemas.microsoft.com/office/drawing/2014/main" id="{9339A8C3-E574-E24F-BEFF-29AE1E51E189}"/>
              </a:ext>
            </a:extLst>
          </p:cNvPr>
          <p:cNvSpPr txBox="1"/>
          <p:nvPr/>
        </p:nvSpPr>
        <p:spPr>
          <a:xfrm>
            <a:off x="2679826" y="2900354"/>
            <a:ext cx="6297026" cy="707886"/>
          </a:xfrm>
          <a:prstGeom prst="rect">
            <a:avLst/>
          </a:prstGeom>
          <a:noFill/>
        </p:spPr>
        <p:txBody>
          <a:bodyPr wrap="square" rtlCol="0">
            <a:spAutoFit/>
          </a:bodyPr>
          <a:lstStyle/>
          <a:p>
            <a:r>
              <a:rPr lang="en-US" sz="2000" b="1" dirty="0"/>
              <a:t>Employees--- Works as “</a:t>
            </a:r>
            <a:r>
              <a:rPr lang="en-US" sz="2000" b="1" i="1" dirty="0"/>
              <a:t>unto the Lord</a:t>
            </a:r>
            <a:r>
              <a:rPr lang="en-US" sz="2000" b="1" dirty="0"/>
              <a:t>”  (</a:t>
            </a:r>
            <a:r>
              <a:rPr lang="en-US" sz="2000" dirty="0"/>
              <a:t>Col. 3:22-25)</a:t>
            </a:r>
          </a:p>
          <a:p>
            <a:r>
              <a:rPr lang="en-US" sz="2000" b="1" dirty="0"/>
              <a:t>Employers --- Knows the Lord is Master </a:t>
            </a:r>
            <a:r>
              <a:rPr lang="en-US" sz="2000" dirty="0"/>
              <a:t>(Col. 3:23-25)</a:t>
            </a:r>
          </a:p>
        </p:txBody>
      </p:sp>
      <p:sp>
        <p:nvSpPr>
          <p:cNvPr id="11" name="TextBox 10">
            <a:extLst>
              <a:ext uri="{FF2B5EF4-FFF2-40B4-BE49-F238E27FC236}">
                <a16:creationId xmlns:a16="http://schemas.microsoft.com/office/drawing/2014/main" id="{AAA53846-04C4-3A4E-91A4-0A7D5A55B407}"/>
              </a:ext>
            </a:extLst>
          </p:cNvPr>
          <p:cNvSpPr txBox="1"/>
          <p:nvPr/>
        </p:nvSpPr>
        <p:spPr>
          <a:xfrm>
            <a:off x="2652787" y="3810000"/>
            <a:ext cx="6297026" cy="1015663"/>
          </a:xfrm>
          <a:prstGeom prst="rect">
            <a:avLst/>
          </a:prstGeom>
          <a:noFill/>
        </p:spPr>
        <p:txBody>
          <a:bodyPr wrap="square" rtlCol="0">
            <a:spAutoFit/>
          </a:bodyPr>
          <a:lstStyle/>
          <a:p>
            <a:r>
              <a:rPr lang="en-US" sz="2000" b="1" dirty="0"/>
              <a:t>Victory over the devil </a:t>
            </a:r>
            <a:r>
              <a:rPr lang="en-US" sz="2000" dirty="0"/>
              <a:t>(1 Pe. 5:8-9; Ja. 4:7)</a:t>
            </a:r>
          </a:p>
          <a:p>
            <a:r>
              <a:rPr lang="en-US" sz="2000" b="1" dirty="0"/>
              <a:t>Peace (forgiveness) </a:t>
            </a:r>
            <a:r>
              <a:rPr lang="en-US" sz="2000" dirty="0"/>
              <a:t>(Eph. 1:7; Mt. 11:2830)</a:t>
            </a:r>
          </a:p>
          <a:p>
            <a:r>
              <a:rPr lang="en-US" sz="2000" b="1" dirty="0"/>
              <a:t>Joy (purpose to life) </a:t>
            </a:r>
            <a:r>
              <a:rPr lang="en-US" sz="2000" dirty="0"/>
              <a:t>(1 Pe. 1:13-16; 2:11)</a:t>
            </a:r>
            <a:endParaRPr lang="en-US" sz="2000" b="1" dirty="0"/>
          </a:p>
        </p:txBody>
      </p:sp>
      <p:sp>
        <p:nvSpPr>
          <p:cNvPr id="12" name="TextBox 11">
            <a:extLst>
              <a:ext uri="{FF2B5EF4-FFF2-40B4-BE49-F238E27FC236}">
                <a16:creationId xmlns:a16="http://schemas.microsoft.com/office/drawing/2014/main" id="{C798C42C-9BB3-BE4F-A1D3-7DAFCF06A4C5}"/>
              </a:ext>
            </a:extLst>
          </p:cNvPr>
          <p:cNvSpPr txBox="1"/>
          <p:nvPr/>
        </p:nvSpPr>
        <p:spPr>
          <a:xfrm>
            <a:off x="944340" y="5791200"/>
            <a:ext cx="7255320" cy="461665"/>
          </a:xfrm>
          <a:prstGeom prst="rect">
            <a:avLst/>
          </a:prstGeom>
          <a:noFill/>
          <a:ln w="28575">
            <a:solidFill>
              <a:schemeClr val="tx1"/>
            </a:solidFill>
          </a:ln>
        </p:spPr>
        <p:txBody>
          <a:bodyPr wrap="none" rtlCol="0">
            <a:spAutoFit/>
          </a:bodyPr>
          <a:lstStyle/>
          <a:p>
            <a:r>
              <a:rPr lang="en-US" sz="2400" b="1" i="1" dirty="0"/>
              <a:t>“Godliness with contentment is great gain” </a:t>
            </a:r>
            <a:r>
              <a:rPr lang="en-US" sz="2400" dirty="0"/>
              <a:t>(1 </a:t>
            </a:r>
            <a:r>
              <a:rPr lang="en-US" sz="2400" dirty="0" err="1"/>
              <a:t>Ti</a:t>
            </a:r>
            <a:r>
              <a:rPr lang="en-US" sz="2400" dirty="0"/>
              <a:t>. 6:6-8)</a:t>
            </a:r>
            <a:endParaRPr lang="en-US" sz="2400" b="1" i="1" dirty="0"/>
          </a:p>
        </p:txBody>
      </p:sp>
    </p:spTree>
    <p:extLst>
      <p:ext uri="{BB962C8B-B14F-4D97-AF65-F5344CB8AC3E}">
        <p14:creationId xmlns:p14="http://schemas.microsoft.com/office/powerpoint/2010/main" val="330948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D89682DB-80FE-214C-9328-2EBB05205BFB}"/>
              </a:ext>
            </a:extLst>
          </p:cNvPr>
          <p:cNvPicPr>
            <a:picLocks noChangeAspect="1"/>
          </p:cNvPicPr>
          <p:nvPr/>
        </p:nvPicPr>
        <p:blipFill>
          <a:blip r:embed="rId2"/>
          <a:stretch>
            <a:fillRect/>
          </a:stretch>
        </p:blipFill>
        <p:spPr>
          <a:xfrm>
            <a:off x="43307" y="1143000"/>
            <a:ext cx="3919093" cy="5486400"/>
          </a:xfrm>
          <a:prstGeom prst="rect">
            <a:avLst/>
          </a:prstGeom>
        </p:spPr>
      </p:pic>
      <p:sp>
        <p:nvSpPr>
          <p:cNvPr id="2" name="TextBox 1">
            <a:extLst>
              <a:ext uri="{FF2B5EF4-FFF2-40B4-BE49-F238E27FC236}">
                <a16:creationId xmlns:a16="http://schemas.microsoft.com/office/drawing/2014/main" id="{881C262E-4E5E-C84F-8C4B-8309AF13257B}"/>
              </a:ext>
            </a:extLst>
          </p:cNvPr>
          <p:cNvSpPr txBox="1"/>
          <p:nvPr/>
        </p:nvSpPr>
        <p:spPr>
          <a:xfrm>
            <a:off x="4191000" y="152400"/>
            <a:ext cx="4909693" cy="6632585"/>
          </a:xfrm>
          <a:prstGeom prst="rect">
            <a:avLst/>
          </a:prstGeom>
          <a:noFill/>
          <a:ln w="28575">
            <a:solidFill>
              <a:srgbClr val="0070C0"/>
            </a:solidFill>
          </a:ln>
        </p:spPr>
        <p:txBody>
          <a:bodyPr wrap="square" rtlCol="0">
            <a:spAutoFit/>
          </a:bodyPr>
          <a:lstStyle/>
          <a:p>
            <a:r>
              <a:rPr lang="en-US" sz="1700" dirty="0"/>
              <a:t>“Finally, my brethren, be strong in the Lord, and in the power of his might. 11 Put on the whole </a:t>
            </a:r>
            <a:r>
              <a:rPr lang="en-US" sz="1700" dirty="0" err="1"/>
              <a:t>armour</a:t>
            </a:r>
            <a:r>
              <a:rPr lang="en-US" sz="1700" dirty="0"/>
              <a:t> of God, that ye may be able to stand against the wiles of the devil.12 For we wrestle not against flesh and blood, but against principalities, against powers, against the rulers of the darkness of this world, against spiritual wickedness in high places.13 Wherefore take unto you the whole </a:t>
            </a:r>
            <a:r>
              <a:rPr lang="en-US" sz="1700" dirty="0" err="1"/>
              <a:t>armour</a:t>
            </a:r>
            <a:r>
              <a:rPr lang="en-US" sz="1700" dirty="0"/>
              <a:t> of God, that ye may be able to withstand in the evil day, and having done all, to stand.14 Stand therefore, having your loins girt about with truth, and having on the breastplate of righteousness;15 And your feet shod with the preparation of the gospel of peace;16 Above all, taking the shield of faith, wherewith ye shall be able to quench all the fiery darts of the wicked.17 And take the helmet of salvation, and the sword of the Spirit, which is the word of God:18 Praying always with all prayer and supplication in the Spirit, and watching thereunto with all perseverance and supplication for all saints; 19 And for me, that utterance may be given unto me, that I may open my mouth boldly, to make known the mystery of the gospel,20 For which I am an ambassador in bonds: that therein I may speak boldly, as I ought to speak” (Eph. 6:10-20, KJV)</a:t>
            </a:r>
          </a:p>
        </p:txBody>
      </p:sp>
      <p:sp>
        <p:nvSpPr>
          <p:cNvPr id="3" name="TextBox 2">
            <a:extLst>
              <a:ext uri="{FF2B5EF4-FFF2-40B4-BE49-F238E27FC236}">
                <a16:creationId xmlns:a16="http://schemas.microsoft.com/office/drawing/2014/main" id="{AB025E18-C40B-C149-A81A-060792D774B6}"/>
              </a:ext>
            </a:extLst>
          </p:cNvPr>
          <p:cNvSpPr txBox="1"/>
          <p:nvPr/>
        </p:nvSpPr>
        <p:spPr>
          <a:xfrm>
            <a:off x="1066800" y="457200"/>
            <a:ext cx="2496966" cy="369332"/>
          </a:xfrm>
          <a:prstGeom prst="rect">
            <a:avLst/>
          </a:prstGeom>
          <a:noFill/>
          <a:ln w="28575">
            <a:solidFill>
              <a:srgbClr val="0070C0"/>
            </a:solidFill>
          </a:ln>
        </p:spPr>
        <p:txBody>
          <a:bodyPr wrap="none" rtlCol="0">
            <a:spAutoFit/>
          </a:bodyPr>
          <a:lstStyle/>
          <a:p>
            <a:r>
              <a:rPr lang="en-US" b="1" dirty="0"/>
              <a:t>THE PANOPLY OF GOD</a:t>
            </a:r>
          </a:p>
        </p:txBody>
      </p:sp>
    </p:spTree>
    <p:extLst>
      <p:ext uri="{BB962C8B-B14F-4D97-AF65-F5344CB8AC3E}">
        <p14:creationId xmlns:p14="http://schemas.microsoft.com/office/powerpoint/2010/main" val="10079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0" y="-207091"/>
          <a:ext cx="9212267" cy="7065091"/>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613493">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dirty="0"/>
                        <a:t>History Covered</a:t>
                      </a:r>
                    </a:p>
                  </a:txBody>
                  <a:tcPr marL="68580" marR="68580" marT="34290" marB="34290"/>
                </a:tc>
                <a:tc>
                  <a:txBody>
                    <a:bodyPr/>
                    <a:lstStyle/>
                    <a:p>
                      <a:pPr algn="ctr"/>
                      <a:r>
                        <a:rPr lang="en-US" sz="1400" dirty="0"/>
                        <a:t>Scriptures</a:t>
                      </a:r>
                    </a:p>
                  </a:txBody>
                  <a:tcPr marL="68580" marR="68580" marT="34290" marB="34290"/>
                </a:tc>
                <a:tc>
                  <a:txBody>
                    <a:bodyPr/>
                    <a:lstStyle/>
                    <a:p>
                      <a:pPr algn="ctr"/>
                      <a:r>
                        <a:rPr lang="en-US" sz="1400" dirty="0"/>
                        <a:t>Years</a:t>
                      </a:r>
                    </a:p>
                  </a:txBody>
                  <a:tcPr marL="68580" marR="68580" marT="34290" marB="34290"/>
                </a:tc>
                <a:tc>
                  <a:txBody>
                    <a:bodyPr/>
                    <a:lstStyle/>
                    <a:p>
                      <a:pPr algn="ctr"/>
                      <a:r>
                        <a:rPr lang="en-US" sz="1400" dirty="0"/>
                        <a:t>Principal </a:t>
                      </a:r>
                    </a:p>
                  </a:txBody>
                  <a:tcPr marL="68580" marR="68580" marT="34290" marB="34290"/>
                </a:tc>
                <a:extLst>
                  <a:ext uri="{0D108BD9-81ED-4DB2-BD59-A6C34878D82A}">
                    <a16:rowId xmlns:a16="http://schemas.microsoft.com/office/drawing/2014/main" val="10000"/>
                  </a:ext>
                </a:extLst>
              </a:tr>
              <a:tr h="363673">
                <a:tc>
                  <a:txBody>
                    <a:bodyPr/>
                    <a:lstStyle/>
                    <a:p>
                      <a:r>
                        <a:rPr lang="en-US" sz="1300" b="1" dirty="0"/>
                        <a:t>Antediluvian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Creation to</a:t>
                      </a:r>
                      <a:r>
                        <a:rPr lang="en-US" sz="1300" b="1" baseline="0" dirty="0"/>
                        <a:t> the Flood</a:t>
                      </a:r>
                      <a:endParaRPr lang="en-US" sz="1300" b="1" dirty="0"/>
                    </a:p>
                  </a:txBody>
                  <a:tcPr marL="68580" marR="68580" marT="34290" marB="34290">
                    <a:solidFill>
                      <a:schemeClr val="bg2"/>
                    </a:solidFill>
                  </a:tcPr>
                </a:tc>
                <a:tc>
                  <a:txBody>
                    <a:bodyPr/>
                    <a:lstStyle/>
                    <a:p>
                      <a:r>
                        <a:rPr lang="en-US" sz="1300" b="1" dirty="0"/>
                        <a:t>Gen. 1-7</a:t>
                      </a:r>
                    </a:p>
                  </a:txBody>
                  <a:tcPr marL="68580" marR="68580" marT="34290" marB="34290">
                    <a:solidFill>
                      <a:schemeClr val="bg2"/>
                    </a:solidFill>
                  </a:tcPr>
                </a:tc>
                <a:tc>
                  <a:txBody>
                    <a:bodyPr/>
                    <a:lstStyle/>
                    <a:p>
                      <a:pPr algn="ctr"/>
                      <a:r>
                        <a:rPr lang="en-US" sz="1300" b="1" dirty="0"/>
                        <a:t>1656</a:t>
                      </a:r>
                    </a:p>
                  </a:txBody>
                  <a:tcPr marL="68580" marR="68580" marT="34290" marB="34290">
                    <a:solidFill>
                      <a:schemeClr val="bg2"/>
                    </a:solidFill>
                  </a:tcPr>
                </a:tc>
                <a:tc>
                  <a:txBody>
                    <a:bodyPr/>
                    <a:lstStyle/>
                    <a:p>
                      <a:r>
                        <a:rPr lang="en-US" sz="1300" b="1" dirty="0"/>
                        <a:t>Adam</a:t>
                      </a:r>
                    </a:p>
                  </a:txBody>
                  <a:tcPr marL="68580" marR="68580" marT="34290" marB="34290">
                    <a:solidFill>
                      <a:schemeClr val="bg2"/>
                    </a:solidFill>
                  </a:tcPr>
                </a:tc>
                <a:extLst>
                  <a:ext uri="{0D108BD9-81ED-4DB2-BD59-A6C34878D82A}">
                    <a16:rowId xmlns:a16="http://schemas.microsoft.com/office/drawing/2014/main" val="10001"/>
                  </a:ext>
                </a:extLst>
              </a:tr>
              <a:tr h="363673">
                <a:tc>
                  <a:txBody>
                    <a:bodyPr/>
                    <a:lstStyle/>
                    <a:p>
                      <a:r>
                        <a:rPr lang="en-US" sz="1300" b="1" dirty="0"/>
                        <a:t>Postdiluvian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flood</a:t>
                      </a:r>
                      <a:r>
                        <a:rPr lang="en-US" sz="1300" b="1" baseline="0" dirty="0"/>
                        <a:t> to call of Abraham</a:t>
                      </a:r>
                      <a:endParaRPr lang="en-US" sz="1300" b="1" dirty="0"/>
                    </a:p>
                  </a:txBody>
                  <a:tcPr marL="68580" marR="68580" marT="34290" marB="34290">
                    <a:solidFill>
                      <a:schemeClr val="bg2"/>
                    </a:solidFill>
                  </a:tcPr>
                </a:tc>
                <a:tc>
                  <a:txBody>
                    <a:bodyPr/>
                    <a:lstStyle/>
                    <a:p>
                      <a:r>
                        <a:rPr lang="en-US" sz="1300" b="1" dirty="0"/>
                        <a:t>Gen. 8-!1</a:t>
                      </a:r>
                    </a:p>
                  </a:txBody>
                  <a:tcPr marL="68580" marR="68580" marT="34290" marB="34290">
                    <a:solidFill>
                      <a:schemeClr val="bg2"/>
                    </a:solidFill>
                  </a:tcPr>
                </a:tc>
                <a:tc>
                  <a:txBody>
                    <a:bodyPr/>
                    <a:lstStyle/>
                    <a:p>
                      <a:pPr algn="ctr"/>
                      <a:r>
                        <a:rPr lang="en-US" sz="1300" b="1" dirty="0"/>
                        <a:t>427</a:t>
                      </a:r>
                    </a:p>
                  </a:txBody>
                  <a:tcPr marL="68580" marR="68580" marT="34290" marB="34290">
                    <a:solidFill>
                      <a:schemeClr val="bg2"/>
                    </a:solidFill>
                  </a:tcPr>
                </a:tc>
                <a:tc>
                  <a:txBody>
                    <a:bodyPr/>
                    <a:lstStyle/>
                    <a:p>
                      <a:r>
                        <a:rPr lang="en-US" sz="1300" b="1" dirty="0"/>
                        <a:t>Noah</a:t>
                      </a:r>
                    </a:p>
                  </a:txBody>
                  <a:tcPr marL="68580" marR="68580" marT="34290" marB="34290">
                    <a:solidFill>
                      <a:schemeClr val="bg2"/>
                    </a:solidFill>
                  </a:tcPr>
                </a:tc>
                <a:extLst>
                  <a:ext uri="{0D108BD9-81ED-4DB2-BD59-A6C34878D82A}">
                    <a16:rowId xmlns:a16="http://schemas.microsoft.com/office/drawing/2014/main" val="10002"/>
                  </a:ext>
                </a:extLst>
              </a:tr>
              <a:tr h="498817">
                <a:tc>
                  <a:txBody>
                    <a:bodyPr/>
                    <a:lstStyle/>
                    <a:p>
                      <a:r>
                        <a:rPr lang="en-US" sz="1300" b="1" dirty="0"/>
                        <a:t>Patriarchal</a:t>
                      </a:r>
                      <a:r>
                        <a:rPr lang="en-US" sz="1300" b="1" baseline="0" dirty="0"/>
                        <a:t> </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call of</a:t>
                      </a:r>
                      <a:r>
                        <a:rPr lang="en-US" sz="1300" b="1" baseline="0" dirty="0"/>
                        <a:t> Abraham to Egyptian Bondage </a:t>
                      </a:r>
                      <a:endParaRPr lang="en-US" sz="1300" b="1" dirty="0"/>
                    </a:p>
                  </a:txBody>
                  <a:tcPr marL="68580" marR="68580" marT="34290" marB="34290">
                    <a:solidFill>
                      <a:schemeClr val="bg2"/>
                    </a:solidFill>
                  </a:tcPr>
                </a:tc>
                <a:tc>
                  <a:txBody>
                    <a:bodyPr/>
                    <a:lstStyle/>
                    <a:p>
                      <a:r>
                        <a:rPr lang="en-US" sz="1300" b="1" dirty="0"/>
                        <a:t>Gen. 12-45</a:t>
                      </a:r>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Abraham</a:t>
                      </a:r>
                    </a:p>
                  </a:txBody>
                  <a:tcPr marL="68580" marR="68580" marT="34290" marB="34290">
                    <a:solidFill>
                      <a:schemeClr val="bg2"/>
                    </a:solidFill>
                  </a:tcPr>
                </a:tc>
                <a:extLst>
                  <a:ext uri="{0D108BD9-81ED-4DB2-BD59-A6C34878D82A}">
                    <a16:rowId xmlns:a16="http://schemas.microsoft.com/office/drawing/2014/main" val="10003"/>
                  </a:ext>
                </a:extLst>
              </a:tr>
              <a:tr h="363673">
                <a:tc>
                  <a:txBody>
                    <a:bodyPr/>
                    <a:lstStyle/>
                    <a:p>
                      <a:r>
                        <a:rPr lang="en-US" sz="1300" b="1" dirty="0"/>
                        <a:t>Egyptian Bondage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Egyptian Bondage to the Exodus</a:t>
                      </a:r>
                      <a:endParaRPr lang="en-US" sz="1300" b="1" dirty="0"/>
                    </a:p>
                  </a:txBody>
                  <a:tcPr marL="68580" marR="68580" marT="34290" marB="34290">
                    <a:solidFill>
                      <a:schemeClr val="bg2"/>
                    </a:solidFill>
                  </a:tcPr>
                </a:tc>
                <a:tc>
                  <a:txBody>
                    <a:bodyPr/>
                    <a:lstStyle/>
                    <a:p>
                      <a:r>
                        <a:rPr lang="en-US" sz="1300" b="1" dirty="0"/>
                        <a:t>Gen.</a:t>
                      </a:r>
                      <a:r>
                        <a:rPr lang="en-US" sz="1300" b="1" baseline="0" dirty="0"/>
                        <a:t> 46-Ex. 11</a:t>
                      </a:r>
                      <a:endParaRPr lang="en-US" sz="1300" b="1" dirty="0"/>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Joseph</a:t>
                      </a:r>
                    </a:p>
                  </a:txBody>
                  <a:tcPr marL="68580" marR="68580" marT="34290" marB="34290">
                    <a:solidFill>
                      <a:schemeClr val="bg2"/>
                    </a:solidFill>
                  </a:tcPr>
                </a:tc>
                <a:extLst>
                  <a:ext uri="{0D108BD9-81ED-4DB2-BD59-A6C34878D82A}">
                    <a16:rowId xmlns:a16="http://schemas.microsoft.com/office/drawing/2014/main" val="10004"/>
                  </a:ext>
                </a:extLst>
              </a:tr>
              <a:tr h="531526">
                <a:tc>
                  <a:txBody>
                    <a:bodyPr/>
                    <a:lstStyle/>
                    <a:p>
                      <a:r>
                        <a:rPr lang="en-US" sz="1400" b="1" dirty="0"/>
                        <a:t>Wilderness Wanderings</a:t>
                      </a:r>
                      <a:endParaRPr lang="en-US" sz="14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b="1" dirty="0"/>
                        <a:t>From Exodus to crossing of the Jordan</a:t>
                      </a:r>
                    </a:p>
                  </a:txBody>
                  <a:tcPr marL="68580" marR="68580" marT="34290" marB="34290">
                    <a:solidFill>
                      <a:schemeClr val="bg2"/>
                    </a:solidFill>
                  </a:tcPr>
                </a:tc>
                <a:tc>
                  <a:txBody>
                    <a:bodyPr/>
                    <a:lstStyle/>
                    <a:p>
                      <a:r>
                        <a:rPr lang="en-US" sz="1400" b="1" dirty="0"/>
                        <a:t>Ex.</a:t>
                      </a:r>
                      <a:r>
                        <a:rPr lang="en-US" sz="1400" b="1" baseline="0" dirty="0"/>
                        <a:t> 12-Deut. 34</a:t>
                      </a:r>
                      <a:endParaRPr lang="en-US" sz="1400" b="1" dirty="0"/>
                    </a:p>
                  </a:txBody>
                  <a:tcPr marL="68580" marR="68580" marT="34290" marB="34290">
                    <a:solidFill>
                      <a:schemeClr val="bg2"/>
                    </a:solidFill>
                  </a:tcPr>
                </a:tc>
                <a:tc>
                  <a:txBody>
                    <a:bodyPr/>
                    <a:lstStyle/>
                    <a:p>
                      <a:pPr algn="ctr"/>
                      <a:r>
                        <a:rPr lang="en-US" sz="1400" b="1" dirty="0"/>
                        <a:t>40</a:t>
                      </a:r>
                    </a:p>
                  </a:txBody>
                  <a:tcPr marL="68580" marR="68580" marT="34290" marB="34290">
                    <a:solidFill>
                      <a:schemeClr val="bg2"/>
                    </a:solidFill>
                  </a:tcPr>
                </a:tc>
                <a:tc>
                  <a:txBody>
                    <a:bodyPr/>
                    <a:lstStyle/>
                    <a:p>
                      <a:r>
                        <a:rPr lang="en-US" sz="1400" b="1" dirty="0"/>
                        <a:t>Moses</a:t>
                      </a:r>
                    </a:p>
                  </a:txBody>
                  <a:tcPr marL="68580" marR="68580" marT="34290" marB="34290">
                    <a:solidFill>
                      <a:schemeClr val="bg2"/>
                    </a:solidFill>
                  </a:tcPr>
                </a:tc>
                <a:extLst>
                  <a:ext uri="{0D108BD9-81ED-4DB2-BD59-A6C34878D82A}">
                    <a16:rowId xmlns:a16="http://schemas.microsoft.com/office/drawing/2014/main" val="10005"/>
                  </a:ext>
                </a:extLst>
              </a:tr>
              <a:tr h="363673">
                <a:tc>
                  <a:txBody>
                    <a:bodyPr/>
                    <a:lstStyle/>
                    <a:p>
                      <a:r>
                        <a:rPr lang="en-US" sz="1300" b="1" dirty="0"/>
                        <a:t>Conquest of Canaan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crossing of Jordan</a:t>
                      </a:r>
                      <a:r>
                        <a:rPr lang="en-US" sz="1300" b="1" baseline="0" dirty="0"/>
                        <a:t> to Joshua’s death</a:t>
                      </a:r>
                      <a:endParaRPr lang="en-US" sz="1300" b="1" dirty="0"/>
                    </a:p>
                  </a:txBody>
                  <a:tcPr marL="68580" marR="68580" marT="34290" marB="34290">
                    <a:solidFill>
                      <a:schemeClr val="bg2"/>
                    </a:solidFill>
                  </a:tcPr>
                </a:tc>
                <a:tc>
                  <a:txBody>
                    <a:bodyPr/>
                    <a:lstStyle/>
                    <a:p>
                      <a:r>
                        <a:rPr lang="en-US" sz="1300" b="1" dirty="0"/>
                        <a:t>Josh. 1-24</a:t>
                      </a:r>
                    </a:p>
                  </a:txBody>
                  <a:tcPr marL="68580" marR="68580" marT="34290" marB="34290">
                    <a:solidFill>
                      <a:schemeClr val="bg2"/>
                    </a:solidFill>
                  </a:tcPr>
                </a:tc>
                <a:tc>
                  <a:txBody>
                    <a:bodyPr/>
                    <a:lstStyle/>
                    <a:p>
                      <a:pPr algn="ctr"/>
                      <a:r>
                        <a:rPr lang="en-US" sz="1300" b="1" dirty="0"/>
                        <a:t>51</a:t>
                      </a:r>
                    </a:p>
                  </a:txBody>
                  <a:tcPr marL="68580" marR="68580" marT="34290" marB="34290">
                    <a:solidFill>
                      <a:schemeClr val="bg2"/>
                    </a:solidFill>
                  </a:tcPr>
                </a:tc>
                <a:tc>
                  <a:txBody>
                    <a:bodyPr/>
                    <a:lstStyle/>
                    <a:p>
                      <a:r>
                        <a:rPr lang="en-US" sz="1300" b="1" dirty="0"/>
                        <a:t>Joshua</a:t>
                      </a:r>
                    </a:p>
                  </a:txBody>
                  <a:tcPr marL="68580" marR="68580" marT="34290" marB="34290">
                    <a:solidFill>
                      <a:schemeClr val="bg2"/>
                    </a:solidFill>
                  </a:tcPr>
                </a:tc>
                <a:extLst>
                  <a:ext uri="{0D108BD9-81ED-4DB2-BD59-A6C34878D82A}">
                    <a16:rowId xmlns:a16="http://schemas.microsoft.com/office/drawing/2014/main" val="10006"/>
                  </a:ext>
                </a:extLst>
              </a:tr>
              <a:tr h="363673">
                <a:tc>
                  <a:txBody>
                    <a:bodyPr/>
                    <a:lstStyle/>
                    <a:p>
                      <a:r>
                        <a:rPr lang="en-US" sz="1300" b="1" dirty="0"/>
                        <a:t>Judges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Joshua to King Saul</a:t>
                      </a:r>
                    </a:p>
                  </a:txBody>
                  <a:tcPr marL="68580" marR="68580" marT="34290" marB="34290">
                    <a:solidFill>
                      <a:schemeClr val="bg2"/>
                    </a:solidFill>
                  </a:tcPr>
                </a:tc>
                <a:tc>
                  <a:txBody>
                    <a:bodyPr/>
                    <a:lstStyle/>
                    <a:p>
                      <a:r>
                        <a:rPr lang="en-US" sz="1300" b="1" dirty="0"/>
                        <a:t>Ju,</a:t>
                      </a:r>
                      <a:r>
                        <a:rPr lang="en-US" sz="1300" b="1" baseline="0" dirty="0"/>
                        <a:t> Ruth, 1 Sa. 1-9</a:t>
                      </a:r>
                      <a:endParaRPr lang="en-US" sz="1300" b="1" dirty="0"/>
                    </a:p>
                  </a:txBody>
                  <a:tcPr marL="68580" marR="68580" marT="34290" marB="34290">
                    <a:solidFill>
                      <a:schemeClr val="bg2"/>
                    </a:solidFill>
                  </a:tcPr>
                </a:tc>
                <a:tc>
                  <a:txBody>
                    <a:bodyPr/>
                    <a:lstStyle/>
                    <a:p>
                      <a:pPr algn="ctr"/>
                      <a:r>
                        <a:rPr lang="en-US" sz="1300" b="1" dirty="0"/>
                        <a:t>305</a:t>
                      </a:r>
                    </a:p>
                  </a:txBody>
                  <a:tcPr marL="68580" marR="68580" marT="34290" marB="34290">
                    <a:solidFill>
                      <a:schemeClr val="bg2"/>
                    </a:solidFill>
                  </a:tcPr>
                </a:tc>
                <a:tc>
                  <a:txBody>
                    <a:bodyPr/>
                    <a:lstStyle/>
                    <a:p>
                      <a:r>
                        <a:rPr lang="en-US" sz="1300" b="1" dirty="0"/>
                        <a:t>Samuel</a:t>
                      </a:r>
                    </a:p>
                  </a:txBody>
                  <a:tcPr marL="68580" marR="68580" marT="34290" marB="34290">
                    <a:solidFill>
                      <a:schemeClr val="bg2"/>
                    </a:solidFill>
                  </a:tcPr>
                </a:tc>
                <a:extLst>
                  <a:ext uri="{0D108BD9-81ED-4DB2-BD59-A6C34878D82A}">
                    <a16:rowId xmlns:a16="http://schemas.microsoft.com/office/drawing/2014/main" val="10007"/>
                  </a:ext>
                </a:extLst>
              </a:tr>
              <a:tr h="576399">
                <a:tc>
                  <a:txBody>
                    <a:bodyPr/>
                    <a:lstStyle/>
                    <a:p>
                      <a:r>
                        <a:rPr lang="en-US" sz="1300" b="1" dirty="0"/>
                        <a:t>The United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origin of kingdom to its division</a:t>
                      </a:r>
                      <a:endParaRPr lang="en-US" sz="1300" b="1" dirty="0"/>
                    </a:p>
                  </a:txBody>
                  <a:tcPr marL="68580" marR="68580" marT="34290" marB="34290">
                    <a:solidFill>
                      <a:schemeClr val="bg2"/>
                    </a:solidFill>
                  </a:tcPr>
                </a:tc>
                <a:tc>
                  <a:txBody>
                    <a:bodyPr/>
                    <a:lstStyle/>
                    <a:p>
                      <a:r>
                        <a:rPr lang="en-US" sz="1300" b="1" dirty="0"/>
                        <a:t>1 Sa. 9-1 Ki. 11; 1 Chr. 10, 2 Chr. 9</a:t>
                      </a:r>
                    </a:p>
                  </a:txBody>
                  <a:tcPr marL="68580" marR="68580" marT="34290" marB="34290">
                    <a:solidFill>
                      <a:schemeClr val="bg2"/>
                    </a:solidFill>
                  </a:tcPr>
                </a:tc>
                <a:tc>
                  <a:txBody>
                    <a:bodyPr/>
                    <a:lstStyle/>
                    <a:p>
                      <a:pPr algn="ctr"/>
                      <a:r>
                        <a:rPr lang="en-US" sz="1300" b="1" dirty="0"/>
                        <a:t>120</a:t>
                      </a:r>
                    </a:p>
                  </a:txBody>
                  <a:tcPr marL="68580" marR="68580" marT="34290" marB="34290">
                    <a:solidFill>
                      <a:schemeClr val="bg2"/>
                    </a:solidFill>
                  </a:tcPr>
                </a:tc>
                <a:tc>
                  <a:txBody>
                    <a:bodyPr/>
                    <a:lstStyle/>
                    <a:p>
                      <a:r>
                        <a:rPr lang="en-US" sz="1300" b="1" dirty="0"/>
                        <a:t>David</a:t>
                      </a:r>
                    </a:p>
                  </a:txBody>
                  <a:tcPr marL="68580" marR="68580" marT="34290" marB="34290">
                    <a:solidFill>
                      <a:schemeClr val="bg2"/>
                    </a:solidFill>
                  </a:tcPr>
                </a:tc>
                <a:extLst>
                  <a:ext uri="{0D108BD9-81ED-4DB2-BD59-A6C34878D82A}">
                    <a16:rowId xmlns:a16="http://schemas.microsoft.com/office/drawing/2014/main" val="10008"/>
                  </a:ext>
                </a:extLst>
              </a:tr>
              <a:tr h="381000">
                <a:tc>
                  <a:txBody>
                    <a:bodyPr/>
                    <a:lstStyle/>
                    <a:p>
                      <a:r>
                        <a:rPr lang="en-US" sz="1300" b="1" dirty="0"/>
                        <a:t>The Divided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division to the fall of Israel</a:t>
                      </a:r>
                      <a:endParaRPr lang="en-US" sz="1300" b="1" dirty="0"/>
                    </a:p>
                  </a:txBody>
                  <a:tcPr marL="68580" marR="68580" marT="34290" marB="34290">
                    <a:solidFill>
                      <a:schemeClr val="bg2"/>
                    </a:solidFill>
                  </a:tcPr>
                </a:tc>
                <a:tc>
                  <a:txBody>
                    <a:bodyPr/>
                    <a:lstStyle/>
                    <a:p>
                      <a:r>
                        <a:rPr lang="en-US" sz="1300" b="1" dirty="0"/>
                        <a:t>1 Ki. 12-2 Ki. 20; 2 Chr. 10-32</a:t>
                      </a:r>
                    </a:p>
                  </a:txBody>
                  <a:tcPr marL="68580" marR="68580" marT="34290" marB="34290">
                    <a:solidFill>
                      <a:schemeClr val="bg2"/>
                    </a:solidFill>
                  </a:tcPr>
                </a:tc>
                <a:tc>
                  <a:txBody>
                    <a:bodyPr/>
                    <a:lstStyle/>
                    <a:p>
                      <a:pPr algn="ctr"/>
                      <a:r>
                        <a:rPr lang="en-US" sz="1300" b="1" dirty="0"/>
                        <a:t>253</a:t>
                      </a:r>
                    </a:p>
                  </a:txBody>
                  <a:tcPr marL="68580" marR="68580" marT="34290" marB="34290">
                    <a:solidFill>
                      <a:schemeClr val="bg2"/>
                    </a:solidFill>
                  </a:tcPr>
                </a:tc>
                <a:tc>
                  <a:txBody>
                    <a:bodyPr/>
                    <a:lstStyle/>
                    <a:p>
                      <a:r>
                        <a:rPr lang="en-US" sz="1300" b="1" dirty="0"/>
                        <a:t>Elijah</a:t>
                      </a:r>
                    </a:p>
                  </a:txBody>
                  <a:tcPr marL="68580" marR="68580" marT="34290" marB="34290">
                    <a:solidFill>
                      <a:schemeClr val="bg2"/>
                    </a:solidFill>
                  </a:tcPr>
                </a:tc>
                <a:extLst>
                  <a:ext uri="{0D108BD9-81ED-4DB2-BD59-A6C34878D82A}">
                    <a16:rowId xmlns:a16="http://schemas.microsoft.com/office/drawing/2014/main" val="10009"/>
                  </a:ext>
                </a:extLst>
              </a:tr>
              <a:tr h="377607">
                <a:tc>
                  <a:txBody>
                    <a:bodyPr/>
                    <a:lstStyle/>
                    <a:p>
                      <a:r>
                        <a:rPr lang="en-US" sz="1300" b="1" dirty="0"/>
                        <a:t>Judah Alone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fall of Israel</a:t>
                      </a:r>
                      <a:r>
                        <a:rPr lang="en-US" sz="1300" b="1" baseline="0" dirty="0"/>
                        <a:t> to the fall of Judah</a:t>
                      </a:r>
                      <a:endParaRPr lang="en-US" sz="1300" b="1" dirty="0"/>
                    </a:p>
                  </a:txBody>
                  <a:tcPr marL="68580" marR="68580" marT="34290" marB="34290">
                    <a:solidFill>
                      <a:schemeClr val="bg2"/>
                    </a:solidFill>
                  </a:tcPr>
                </a:tc>
                <a:tc>
                  <a:txBody>
                    <a:bodyPr/>
                    <a:lstStyle/>
                    <a:p>
                      <a:r>
                        <a:rPr lang="en-US" sz="1300" b="1" dirty="0"/>
                        <a:t>2 Ki. 21-25; 2 Chr. 10-32</a:t>
                      </a:r>
                    </a:p>
                  </a:txBody>
                  <a:tcPr marL="68580" marR="68580" marT="34290" marB="34290">
                    <a:solidFill>
                      <a:schemeClr val="bg2"/>
                    </a:solidFill>
                  </a:tcPr>
                </a:tc>
                <a:tc>
                  <a:txBody>
                    <a:bodyPr/>
                    <a:lstStyle/>
                    <a:p>
                      <a:pPr algn="ctr"/>
                      <a:r>
                        <a:rPr lang="en-US" sz="1300" b="1" dirty="0"/>
                        <a:t>125</a:t>
                      </a:r>
                    </a:p>
                  </a:txBody>
                  <a:tcPr marL="68580" marR="68580" marT="34290" marB="34290">
                    <a:solidFill>
                      <a:schemeClr val="bg2"/>
                    </a:solidFill>
                  </a:tcPr>
                </a:tc>
                <a:tc>
                  <a:txBody>
                    <a:bodyPr/>
                    <a:lstStyle/>
                    <a:p>
                      <a:r>
                        <a:rPr lang="en-US" sz="1300" b="1" dirty="0"/>
                        <a:t>Josiah</a:t>
                      </a:r>
                    </a:p>
                  </a:txBody>
                  <a:tcPr marL="68580" marR="68580" marT="34290" marB="34290">
                    <a:solidFill>
                      <a:schemeClr val="bg2"/>
                    </a:solidFill>
                  </a:tcPr>
                </a:tc>
                <a:extLst>
                  <a:ext uri="{0D108BD9-81ED-4DB2-BD59-A6C34878D82A}">
                    <a16:rowId xmlns:a16="http://schemas.microsoft.com/office/drawing/2014/main" val="10010"/>
                  </a:ext>
                </a:extLst>
              </a:tr>
              <a:tr h="407011">
                <a:tc>
                  <a:txBody>
                    <a:bodyPr/>
                    <a:lstStyle/>
                    <a:p>
                      <a:r>
                        <a:rPr lang="en-US" sz="1300" b="1" dirty="0"/>
                        <a:t>Babylonian Captivity</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fall of Judah to</a:t>
                      </a:r>
                      <a:r>
                        <a:rPr lang="en-US" sz="1300" b="1" baseline="0" dirty="0"/>
                        <a:t> the return</a:t>
                      </a:r>
                      <a:endParaRPr lang="en-US" sz="1300" b="1" dirty="0"/>
                    </a:p>
                  </a:txBody>
                  <a:tcPr marL="68580" marR="68580" marT="34290" marB="34290">
                    <a:solidFill>
                      <a:schemeClr val="bg2"/>
                    </a:solidFill>
                  </a:tcPr>
                </a:tc>
                <a:tc>
                  <a:txBody>
                    <a:bodyPr/>
                    <a:lstStyle/>
                    <a:p>
                      <a:r>
                        <a:rPr lang="en-US" sz="1300" b="1" dirty="0"/>
                        <a:t>2 Ki. 25-8- 21;</a:t>
                      </a:r>
                      <a:r>
                        <a:rPr lang="en-US" sz="1300" b="1" baseline="0" dirty="0"/>
                        <a:t> Dan. 1-6; Ezekiel</a:t>
                      </a:r>
                      <a:endParaRPr lang="en-US" sz="1300" b="1" dirty="0"/>
                    </a:p>
                  </a:txBody>
                  <a:tcPr marL="68580" marR="68580" marT="34290" marB="34290">
                    <a:solidFill>
                      <a:schemeClr val="bg2"/>
                    </a:solidFill>
                  </a:tcPr>
                </a:tc>
                <a:tc>
                  <a:txBody>
                    <a:bodyPr/>
                    <a:lstStyle/>
                    <a:p>
                      <a:pPr algn="ctr"/>
                      <a:r>
                        <a:rPr lang="en-US" sz="1300" b="1" dirty="0"/>
                        <a:t>70</a:t>
                      </a:r>
                    </a:p>
                  </a:txBody>
                  <a:tcPr marL="68580" marR="68580" marT="34290" marB="34290">
                    <a:solidFill>
                      <a:schemeClr val="bg2"/>
                    </a:solidFill>
                  </a:tcPr>
                </a:tc>
                <a:tc>
                  <a:txBody>
                    <a:bodyPr/>
                    <a:lstStyle/>
                    <a:p>
                      <a:r>
                        <a:rPr lang="en-US" sz="1300" b="1" dirty="0"/>
                        <a:t>Daniel, Ezekiel</a:t>
                      </a:r>
                    </a:p>
                  </a:txBody>
                  <a:tcPr marL="68580" marR="68580" marT="34290" marB="34290">
                    <a:solidFill>
                      <a:schemeClr val="bg2"/>
                    </a:solidFill>
                  </a:tcPr>
                </a:tc>
                <a:extLst>
                  <a:ext uri="{0D108BD9-81ED-4DB2-BD59-A6C34878D82A}">
                    <a16:rowId xmlns:a16="http://schemas.microsoft.com/office/drawing/2014/main" val="10011"/>
                  </a:ext>
                </a:extLst>
              </a:tr>
              <a:tr h="363673">
                <a:tc>
                  <a:txBody>
                    <a:bodyPr/>
                    <a:lstStyle/>
                    <a:p>
                      <a:r>
                        <a:rPr lang="en-US" sz="1300" b="1" dirty="0"/>
                        <a:t>Restoration of the Jews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return to end of OT history</a:t>
                      </a:r>
                      <a:endParaRPr lang="en-US" sz="1300" b="1" dirty="0"/>
                    </a:p>
                  </a:txBody>
                  <a:tcPr marL="68580" marR="68580" marT="34290" marB="34290">
                    <a:solidFill>
                      <a:schemeClr val="bg2"/>
                    </a:solidFill>
                  </a:tcPr>
                </a:tc>
                <a:tc>
                  <a:txBody>
                    <a:bodyPr/>
                    <a:lstStyle/>
                    <a:p>
                      <a:r>
                        <a:rPr lang="en-US" sz="1300" b="1" dirty="0"/>
                        <a:t>Ezra, Nehemiah</a:t>
                      </a:r>
                    </a:p>
                  </a:txBody>
                  <a:tcPr marL="68580" marR="68580" marT="34290" marB="34290">
                    <a:solidFill>
                      <a:schemeClr val="bg2"/>
                    </a:solidFill>
                  </a:tcPr>
                </a:tc>
                <a:tc>
                  <a:txBody>
                    <a:bodyPr/>
                    <a:lstStyle/>
                    <a:p>
                      <a:pPr algn="ctr"/>
                      <a:r>
                        <a:rPr lang="en-US" sz="1300" b="1" dirty="0"/>
                        <a:t>92</a:t>
                      </a:r>
                    </a:p>
                  </a:txBody>
                  <a:tcPr marL="68580" marR="68580" marT="34290" marB="34290">
                    <a:solidFill>
                      <a:schemeClr val="bg2"/>
                    </a:solidFill>
                  </a:tcPr>
                </a:tc>
                <a:tc>
                  <a:txBody>
                    <a:bodyPr/>
                    <a:lstStyle/>
                    <a:p>
                      <a:r>
                        <a:rPr lang="en-US" sz="1300" b="1" dirty="0"/>
                        <a:t>Ezra</a:t>
                      </a:r>
                    </a:p>
                  </a:txBody>
                  <a:tcPr marL="68580" marR="68580" marT="34290" marB="34290">
                    <a:solidFill>
                      <a:schemeClr val="bg2"/>
                    </a:solidFill>
                  </a:tcPr>
                </a:tc>
                <a:extLst>
                  <a:ext uri="{0D108BD9-81ED-4DB2-BD59-A6C34878D82A}">
                    <a16:rowId xmlns:a16="http://schemas.microsoft.com/office/drawing/2014/main" val="10012"/>
                  </a:ext>
                </a:extLst>
              </a:tr>
              <a:tr h="576901">
                <a:tc>
                  <a:txBody>
                    <a:bodyPr/>
                    <a:lstStyle/>
                    <a:p>
                      <a:r>
                        <a:rPr lang="en-US" sz="1300" b="1" dirty="0"/>
                        <a:t>Between the Testaments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From end</a:t>
                      </a:r>
                      <a:r>
                        <a:rPr lang="en-US" sz="1300" b="1" baseline="0" dirty="0"/>
                        <a:t> of OT to the beginning of the NT</a:t>
                      </a:r>
                      <a:endParaRPr lang="en-US" sz="1300" b="1" dirty="0"/>
                    </a:p>
                    <a:p>
                      <a:endParaRPr lang="en-US" sz="600" b="1" dirty="0"/>
                    </a:p>
                  </a:txBody>
                  <a:tcPr marL="68580" marR="68580" marT="34290" marB="34290">
                    <a:solidFill>
                      <a:schemeClr val="bg2"/>
                    </a:solidFill>
                  </a:tcPr>
                </a:tc>
                <a:tc>
                  <a:txBody>
                    <a:bodyPr/>
                    <a:lstStyle/>
                    <a:p>
                      <a:r>
                        <a:rPr lang="en-US" sz="1300" b="1" dirty="0"/>
                        <a:t>None</a:t>
                      </a:r>
                    </a:p>
                  </a:txBody>
                  <a:tcPr marL="68580" marR="68580" marT="34290" marB="34290">
                    <a:solidFill>
                      <a:schemeClr val="bg2"/>
                    </a:solidFill>
                  </a:tcPr>
                </a:tc>
                <a:tc>
                  <a:txBody>
                    <a:bodyPr/>
                    <a:lstStyle/>
                    <a:p>
                      <a:pPr algn="ctr"/>
                      <a:r>
                        <a:rPr lang="en-US" sz="1300" b="1" dirty="0"/>
                        <a:t>400</a:t>
                      </a:r>
                    </a:p>
                  </a:txBody>
                  <a:tcPr marL="68580" marR="68580" marT="34290" marB="34290">
                    <a:solidFill>
                      <a:schemeClr val="bg2"/>
                    </a:solidFill>
                  </a:tcPr>
                </a:tc>
                <a:tc>
                  <a:txBody>
                    <a:bodyPr/>
                    <a:lstStyle/>
                    <a:p>
                      <a:r>
                        <a:rPr lang="en-US" sz="1300" b="1" dirty="0"/>
                        <a:t>Judas Maccabee</a:t>
                      </a:r>
                    </a:p>
                  </a:txBody>
                  <a:tcPr marL="68580" marR="68580" marT="34290" marB="34290">
                    <a:solidFill>
                      <a:schemeClr val="bg2"/>
                    </a:solidFill>
                  </a:tcPr>
                </a:tc>
                <a:extLst>
                  <a:ext uri="{0D108BD9-81ED-4DB2-BD59-A6C34878D82A}">
                    <a16:rowId xmlns:a16="http://schemas.microsoft.com/office/drawing/2014/main" val="10013"/>
                  </a:ext>
                </a:extLst>
              </a:tr>
              <a:tr h="363673">
                <a:tc>
                  <a:txBody>
                    <a:bodyPr/>
                    <a:lstStyle/>
                    <a:p>
                      <a:r>
                        <a:rPr lang="en-US" sz="1300" b="1" dirty="0"/>
                        <a:t>Life of Christ</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birth of Jesus to ascension</a:t>
                      </a:r>
                    </a:p>
                  </a:txBody>
                  <a:tcPr marL="68580" marR="68580" marT="34290" marB="34290">
                    <a:solidFill>
                      <a:schemeClr val="bg2"/>
                    </a:solidFill>
                  </a:tcPr>
                </a:tc>
                <a:tc>
                  <a:txBody>
                    <a:bodyPr/>
                    <a:lstStyle/>
                    <a:p>
                      <a:r>
                        <a:rPr lang="en-US" sz="1300" b="1" dirty="0"/>
                        <a:t>Mt-Jhn 21; Acts1</a:t>
                      </a:r>
                    </a:p>
                  </a:txBody>
                  <a:tcPr marL="68580" marR="68580" marT="34290" marB="34290">
                    <a:solidFill>
                      <a:schemeClr val="bg2"/>
                    </a:solidFill>
                  </a:tcPr>
                </a:tc>
                <a:tc>
                  <a:txBody>
                    <a:bodyPr/>
                    <a:lstStyle/>
                    <a:p>
                      <a:pPr algn="ctr"/>
                      <a:r>
                        <a:rPr lang="en-US" sz="1300" b="1" dirty="0"/>
                        <a:t>34</a:t>
                      </a:r>
                    </a:p>
                  </a:txBody>
                  <a:tcPr marL="68580" marR="68580" marT="34290" marB="34290">
                    <a:solidFill>
                      <a:schemeClr val="bg2"/>
                    </a:solidFill>
                  </a:tcPr>
                </a:tc>
                <a:tc>
                  <a:txBody>
                    <a:bodyPr/>
                    <a:lstStyle/>
                    <a:p>
                      <a:r>
                        <a:rPr lang="en-US" sz="1300" b="1" dirty="0"/>
                        <a:t>Jesus</a:t>
                      </a:r>
                    </a:p>
                  </a:txBody>
                  <a:tcPr marL="68580" marR="68580" marT="34290" marB="34290">
                    <a:solidFill>
                      <a:schemeClr val="bg2"/>
                    </a:solidFill>
                  </a:tcPr>
                </a:tc>
                <a:extLst>
                  <a:ext uri="{0D108BD9-81ED-4DB2-BD59-A6C34878D82A}">
                    <a16:rowId xmlns:a16="http://schemas.microsoft.com/office/drawing/2014/main" val="10014"/>
                  </a:ext>
                </a:extLst>
              </a:tr>
              <a:tr h="498817">
                <a:tc>
                  <a:txBody>
                    <a:bodyPr/>
                    <a:lstStyle/>
                    <a:p>
                      <a:r>
                        <a:rPr lang="en-US" sz="1300" b="1" dirty="0"/>
                        <a:t>The Church</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dirty="0"/>
                        <a:t>From ascension to death of Paul (96 AD approx.)</a:t>
                      </a:r>
                    </a:p>
                  </a:txBody>
                  <a:tcPr marL="68580" marR="68580" marT="34290" marB="34290">
                    <a:solidFill>
                      <a:srgbClr val="FFFF00"/>
                    </a:solidFill>
                  </a:tcPr>
                </a:tc>
                <a:tc>
                  <a:txBody>
                    <a:bodyPr/>
                    <a:lstStyle/>
                    <a:p>
                      <a:r>
                        <a:rPr lang="en-US" sz="1300" b="1" dirty="0"/>
                        <a:t>Acts 2-Revelation</a:t>
                      </a:r>
                    </a:p>
                  </a:txBody>
                  <a:tcPr marL="68580" marR="68580" marT="34290" marB="34290">
                    <a:solidFill>
                      <a:srgbClr val="FFFF00"/>
                    </a:solidFill>
                  </a:tcPr>
                </a:tc>
                <a:tc>
                  <a:txBody>
                    <a:bodyPr/>
                    <a:lstStyle/>
                    <a:p>
                      <a:pPr algn="ctr"/>
                      <a:r>
                        <a:rPr lang="en-US" sz="1300" b="1" dirty="0"/>
                        <a:t>70</a:t>
                      </a:r>
                    </a:p>
                  </a:txBody>
                  <a:tcPr marL="68580" marR="68580" marT="34290" marB="34290">
                    <a:solidFill>
                      <a:srgbClr val="FFFF00"/>
                    </a:solidFill>
                  </a:tcPr>
                </a:tc>
                <a:tc>
                  <a:txBody>
                    <a:bodyPr/>
                    <a:lstStyle/>
                    <a:p>
                      <a:r>
                        <a:rPr lang="en-US" sz="1300" b="1" dirty="0"/>
                        <a:t>Paul</a:t>
                      </a:r>
                    </a:p>
                  </a:txBody>
                  <a:tcPr marL="68580" marR="68580" marT="34290" marB="34290">
                    <a:solidFill>
                      <a:srgbClr val="FFFF00"/>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78325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33EFE-BD42-BF4C-9675-76C4906B3D75}"/>
              </a:ext>
            </a:extLst>
          </p:cNvPr>
          <p:cNvSpPr txBox="1"/>
          <p:nvPr/>
        </p:nvSpPr>
        <p:spPr>
          <a:xfrm>
            <a:off x="1447800" y="117693"/>
            <a:ext cx="2057400" cy="674030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Matthew</a:t>
            </a:r>
          </a:p>
          <a:p>
            <a:r>
              <a:rPr lang="en-US" sz="1600" b="1" dirty="0">
                <a:latin typeface="Arial" panose="020B0604020202020204" pitchFamily="34" charset="0"/>
                <a:cs typeface="Arial" panose="020B0604020202020204" pitchFamily="34" charset="0"/>
              </a:rPr>
              <a:t>Mark</a:t>
            </a:r>
          </a:p>
          <a:p>
            <a:r>
              <a:rPr lang="en-US" sz="1600" b="1" dirty="0">
                <a:latin typeface="Arial" panose="020B0604020202020204" pitchFamily="34" charset="0"/>
                <a:cs typeface="Arial" panose="020B0604020202020204" pitchFamily="34" charset="0"/>
              </a:rPr>
              <a:t>Luke </a:t>
            </a:r>
          </a:p>
          <a:p>
            <a:r>
              <a:rPr lang="en-US" sz="1600" b="1" dirty="0">
                <a:latin typeface="Arial" panose="020B0604020202020204" pitchFamily="34" charset="0"/>
                <a:cs typeface="Arial" panose="020B0604020202020204" pitchFamily="34" charset="0"/>
              </a:rPr>
              <a:t>John</a:t>
            </a:r>
          </a:p>
          <a:p>
            <a:r>
              <a:rPr lang="en-US" sz="1600" b="1" dirty="0">
                <a:latin typeface="Arial" panose="020B0604020202020204" pitchFamily="34" charset="0"/>
                <a:cs typeface="Arial" panose="020B0604020202020204" pitchFamily="34" charset="0"/>
              </a:rPr>
              <a:t>Acts</a:t>
            </a:r>
          </a:p>
          <a:p>
            <a:r>
              <a:rPr lang="en-US" sz="1600" b="1" dirty="0">
                <a:latin typeface="Arial" panose="020B0604020202020204" pitchFamily="34" charset="0"/>
                <a:cs typeface="Arial" panose="020B0604020202020204" pitchFamily="34" charset="0"/>
              </a:rPr>
              <a:t>Romans</a:t>
            </a:r>
          </a:p>
          <a:p>
            <a:r>
              <a:rPr lang="en-US" sz="1600" b="1" dirty="0">
                <a:latin typeface="Arial" panose="020B0604020202020204" pitchFamily="34" charset="0"/>
                <a:cs typeface="Arial" panose="020B0604020202020204" pitchFamily="34" charset="0"/>
              </a:rPr>
              <a:t>1 Corinthians</a:t>
            </a:r>
          </a:p>
          <a:p>
            <a:r>
              <a:rPr lang="en-US" sz="1600" b="1" dirty="0">
                <a:latin typeface="Arial" panose="020B0604020202020204" pitchFamily="34" charset="0"/>
                <a:cs typeface="Arial" panose="020B0604020202020204" pitchFamily="34" charset="0"/>
              </a:rPr>
              <a:t>2 Corinthians</a:t>
            </a:r>
          </a:p>
          <a:p>
            <a:r>
              <a:rPr lang="en-US" sz="1600" b="1" dirty="0">
                <a:latin typeface="Arial" panose="020B0604020202020204" pitchFamily="34" charset="0"/>
                <a:cs typeface="Arial" panose="020B0604020202020204" pitchFamily="34" charset="0"/>
              </a:rPr>
              <a:t>Galatians</a:t>
            </a:r>
          </a:p>
          <a:p>
            <a:r>
              <a:rPr lang="en-US" sz="1600" b="1" dirty="0">
                <a:latin typeface="Arial" panose="020B0604020202020204" pitchFamily="34" charset="0"/>
                <a:cs typeface="Arial" panose="020B0604020202020204" pitchFamily="34" charset="0"/>
              </a:rPr>
              <a:t>Ephesians</a:t>
            </a:r>
          </a:p>
          <a:p>
            <a:r>
              <a:rPr lang="en-US" sz="1600" b="1" dirty="0">
                <a:latin typeface="Arial" panose="020B0604020202020204" pitchFamily="34" charset="0"/>
                <a:cs typeface="Arial" panose="020B0604020202020204" pitchFamily="34" charset="0"/>
              </a:rPr>
              <a:t>Philippians</a:t>
            </a:r>
          </a:p>
          <a:p>
            <a:r>
              <a:rPr lang="en-US" sz="1600" b="1" dirty="0">
                <a:latin typeface="Arial" panose="020B0604020202020204" pitchFamily="34" charset="0"/>
                <a:cs typeface="Arial" panose="020B0604020202020204" pitchFamily="34" charset="0"/>
              </a:rPr>
              <a:t>Colossians</a:t>
            </a:r>
          </a:p>
          <a:p>
            <a:r>
              <a:rPr lang="en-US" sz="1600" b="1" dirty="0">
                <a:latin typeface="Arial" panose="020B0604020202020204" pitchFamily="34" charset="0"/>
                <a:cs typeface="Arial" panose="020B0604020202020204" pitchFamily="34" charset="0"/>
              </a:rPr>
              <a:t>1 Thessalonians</a:t>
            </a:r>
          </a:p>
          <a:p>
            <a:r>
              <a:rPr lang="en-US" sz="1600" b="1" dirty="0">
                <a:latin typeface="Arial" panose="020B0604020202020204" pitchFamily="34" charset="0"/>
                <a:cs typeface="Arial" panose="020B0604020202020204" pitchFamily="34" charset="0"/>
              </a:rPr>
              <a:t>2 Thessalonians</a:t>
            </a:r>
          </a:p>
          <a:p>
            <a:r>
              <a:rPr lang="en-US" sz="1600" b="1" dirty="0">
                <a:latin typeface="Arial" panose="020B0604020202020204" pitchFamily="34" charset="0"/>
                <a:cs typeface="Arial" panose="020B0604020202020204" pitchFamily="34" charset="0"/>
              </a:rPr>
              <a:t>1 Timothy</a:t>
            </a:r>
          </a:p>
          <a:p>
            <a:r>
              <a:rPr lang="en-US" sz="1600" b="1" dirty="0">
                <a:latin typeface="Arial" panose="020B0604020202020204" pitchFamily="34" charset="0"/>
                <a:cs typeface="Arial" panose="020B0604020202020204" pitchFamily="34" charset="0"/>
              </a:rPr>
              <a:t>2 Timothy</a:t>
            </a:r>
          </a:p>
          <a:p>
            <a:r>
              <a:rPr lang="en-US" sz="1600" b="1" dirty="0">
                <a:latin typeface="Arial" panose="020B0604020202020204" pitchFamily="34" charset="0"/>
                <a:cs typeface="Arial" panose="020B0604020202020204" pitchFamily="34" charset="0"/>
              </a:rPr>
              <a:t>Titus</a:t>
            </a:r>
          </a:p>
          <a:p>
            <a:r>
              <a:rPr lang="en-US" sz="1600" b="1" dirty="0">
                <a:latin typeface="Arial" panose="020B0604020202020204" pitchFamily="34" charset="0"/>
                <a:cs typeface="Arial" panose="020B0604020202020204" pitchFamily="34" charset="0"/>
              </a:rPr>
              <a:t>Philemon </a:t>
            </a:r>
          </a:p>
          <a:p>
            <a:r>
              <a:rPr lang="en-US" sz="1600" b="1" dirty="0">
                <a:latin typeface="Arial" panose="020B0604020202020204" pitchFamily="34" charset="0"/>
                <a:cs typeface="Arial" panose="020B0604020202020204" pitchFamily="34" charset="0"/>
              </a:rPr>
              <a:t>Hebrews</a:t>
            </a:r>
          </a:p>
          <a:p>
            <a:r>
              <a:rPr lang="en-US" sz="1600" b="1" dirty="0">
                <a:latin typeface="Arial" panose="020B0604020202020204" pitchFamily="34" charset="0"/>
                <a:cs typeface="Arial" panose="020B0604020202020204" pitchFamily="34" charset="0"/>
              </a:rPr>
              <a:t>James</a:t>
            </a:r>
          </a:p>
          <a:p>
            <a:r>
              <a:rPr lang="en-US" sz="1600" b="1" dirty="0">
                <a:latin typeface="Arial" panose="020B0604020202020204" pitchFamily="34" charset="0"/>
                <a:cs typeface="Arial" panose="020B0604020202020204" pitchFamily="34" charset="0"/>
              </a:rPr>
              <a:t>1 Peter</a:t>
            </a:r>
          </a:p>
          <a:p>
            <a:r>
              <a:rPr lang="en-US" sz="1600" b="1" dirty="0">
                <a:latin typeface="Arial" panose="020B0604020202020204" pitchFamily="34" charset="0"/>
                <a:cs typeface="Arial" panose="020B0604020202020204" pitchFamily="34" charset="0"/>
              </a:rPr>
              <a:t>2 Peter</a:t>
            </a:r>
          </a:p>
          <a:p>
            <a:r>
              <a:rPr lang="en-US" sz="1600" b="1" dirty="0">
                <a:latin typeface="Arial" panose="020B0604020202020204" pitchFamily="34" charset="0"/>
                <a:cs typeface="Arial" panose="020B0604020202020204" pitchFamily="34" charset="0"/>
              </a:rPr>
              <a:t>1 John</a:t>
            </a:r>
          </a:p>
          <a:p>
            <a:r>
              <a:rPr lang="en-US" sz="1600" b="1" dirty="0">
                <a:latin typeface="Arial" panose="020B0604020202020204" pitchFamily="34" charset="0"/>
                <a:cs typeface="Arial" panose="020B0604020202020204" pitchFamily="34" charset="0"/>
              </a:rPr>
              <a:t>2 John</a:t>
            </a:r>
          </a:p>
          <a:p>
            <a:r>
              <a:rPr lang="en-US" sz="1600" b="1" dirty="0">
                <a:latin typeface="Arial" panose="020B0604020202020204" pitchFamily="34" charset="0"/>
                <a:cs typeface="Arial" panose="020B0604020202020204" pitchFamily="34" charset="0"/>
              </a:rPr>
              <a:t>3 John</a:t>
            </a:r>
          </a:p>
          <a:p>
            <a:r>
              <a:rPr lang="en-US" sz="1600" b="1" dirty="0">
                <a:latin typeface="Arial" panose="020B0604020202020204" pitchFamily="34" charset="0"/>
                <a:cs typeface="Arial" panose="020B0604020202020204" pitchFamily="34" charset="0"/>
              </a:rPr>
              <a:t>Jude</a:t>
            </a:r>
          </a:p>
          <a:p>
            <a:r>
              <a:rPr lang="en-US" sz="1600" b="1" dirty="0">
                <a:latin typeface="Arial" panose="020B0604020202020204" pitchFamily="34" charset="0"/>
                <a:cs typeface="Arial" panose="020B0604020202020204" pitchFamily="34" charset="0"/>
              </a:rPr>
              <a:t>Revelation</a:t>
            </a:r>
          </a:p>
        </p:txBody>
      </p:sp>
      <p:sp>
        <p:nvSpPr>
          <p:cNvPr id="4" name="TextBox 3">
            <a:extLst>
              <a:ext uri="{FF2B5EF4-FFF2-40B4-BE49-F238E27FC236}">
                <a16:creationId xmlns:a16="http://schemas.microsoft.com/office/drawing/2014/main" id="{94FAC7AB-4D08-0F40-BB9F-C5E491FC73EC}"/>
              </a:ext>
            </a:extLst>
          </p:cNvPr>
          <p:cNvSpPr txBox="1"/>
          <p:nvPr/>
        </p:nvSpPr>
        <p:spPr>
          <a:xfrm>
            <a:off x="6019800" y="125290"/>
            <a:ext cx="3094828" cy="7471373"/>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James	          	50 AD	</a:t>
            </a:r>
          </a:p>
          <a:p>
            <a:r>
              <a:rPr lang="en-US" sz="1600" b="1" dirty="0">
                <a:latin typeface="Arial" panose="020B0604020202020204" pitchFamily="34" charset="0"/>
                <a:cs typeface="Arial" panose="020B0604020202020204" pitchFamily="34" charset="0"/>
              </a:rPr>
              <a:t>Mark		50 AD</a:t>
            </a:r>
          </a:p>
          <a:p>
            <a:r>
              <a:rPr lang="en-US" sz="1600" b="1" dirty="0">
                <a:latin typeface="Arial" panose="020B0604020202020204" pitchFamily="34" charset="0"/>
                <a:cs typeface="Arial" panose="020B0604020202020204" pitchFamily="34" charset="0"/>
              </a:rPr>
              <a:t>1 Thessalonians	52 AD</a:t>
            </a:r>
          </a:p>
          <a:p>
            <a:r>
              <a:rPr lang="en-US" sz="1600" b="1" dirty="0">
                <a:latin typeface="Arial" panose="020B0604020202020204" pitchFamily="34" charset="0"/>
                <a:cs typeface="Arial" panose="020B0604020202020204" pitchFamily="34" charset="0"/>
              </a:rPr>
              <a:t>2 Thessalonians	52 AD</a:t>
            </a:r>
          </a:p>
          <a:p>
            <a:r>
              <a:rPr lang="en-US" sz="1600" b="1" dirty="0">
                <a:latin typeface="Arial" panose="020B0604020202020204" pitchFamily="34" charset="0"/>
                <a:cs typeface="Arial" panose="020B0604020202020204" pitchFamily="34" charset="0"/>
              </a:rPr>
              <a:t>1 Corinthians	57 AD</a:t>
            </a:r>
          </a:p>
          <a:p>
            <a:r>
              <a:rPr lang="en-US" sz="1600" b="1" dirty="0">
                <a:latin typeface="Arial" panose="020B0604020202020204" pitchFamily="34" charset="0"/>
                <a:cs typeface="Arial" panose="020B0604020202020204" pitchFamily="34" charset="0"/>
              </a:rPr>
              <a:t>2 Corinthians	57 AD</a:t>
            </a:r>
          </a:p>
          <a:p>
            <a:r>
              <a:rPr lang="en-US" sz="1600" b="1" dirty="0">
                <a:latin typeface="Arial" panose="020B0604020202020204" pitchFamily="34" charset="0"/>
                <a:cs typeface="Arial" panose="020B0604020202020204" pitchFamily="34" charset="0"/>
              </a:rPr>
              <a:t>Galatians	58 AD</a:t>
            </a:r>
          </a:p>
          <a:p>
            <a:r>
              <a:rPr lang="en-US" sz="1600" b="1" dirty="0">
                <a:latin typeface="Arial" panose="020B0604020202020204" pitchFamily="34" charset="0"/>
                <a:cs typeface="Arial" panose="020B0604020202020204" pitchFamily="34" charset="0"/>
              </a:rPr>
              <a:t>Romans		58 AD</a:t>
            </a:r>
          </a:p>
          <a:p>
            <a:r>
              <a:rPr lang="en-US" sz="1600" b="1" dirty="0">
                <a:latin typeface="Arial" panose="020B0604020202020204" pitchFamily="34" charset="0"/>
                <a:cs typeface="Arial" panose="020B0604020202020204" pitchFamily="34" charset="0"/>
              </a:rPr>
              <a:t>Matthew		58 AD</a:t>
            </a:r>
          </a:p>
          <a:p>
            <a:r>
              <a:rPr lang="en-US" sz="1600" b="1" dirty="0">
                <a:latin typeface="Arial" panose="020B0604020202020204" pitchFamily="34" charset="0"/>
                <a:cs typeface="Arial" panose="020B0604020202020204" pitchFamily="34" charset="0"/>
              </a:rPr>
              <a:t>Luke		58 AD</a:t>
            </a:r>
          </a:p>
          <a:p>
            <a:r>
              <a:rPr lang="en-US" sz="1600" b="1" dirty="0">
                <a:latin typeface="Arial" panose="020B0604020202020204" pitchFamily="34" charset="0"/>
                <a:cs typeface="Arial" panose="020B0604020202020204" pitchFamily="34" charset="0"/>
              </a:rPr>
              <a:t>Acts		62 AD</a:t>
            </a:r>
          </a:p>
          <a:p>
            <a:r>
              <a:rPr lang="en-US" sz="1600" b="1" dirty="0">
                <a:latin typeface="Arial" panose="020B0604020202020204" pitchFamily="34" charset="0"/>
                <a:cs typeface="Arial" panose="020B0604020202020204" pitchFamily="34" charset="0"/>
              </a:rPr>
              <a:t>Philippians	62 AD</a:t>
            </a:r>
          </a:p>
          <a:p>
            <a:r>
              <a:rPr lang="en-US" sz="1600" b="1" dirty="0">
                <a:latin typeface="Arial" panose="020B0604020202020204" pitchFamily="34" charset="0"/>
                <a:cs typeface="Arial" panose="020B0604020202020204" pitchFamily="34" charset="0"/>
              </a:rPr>
              <a:t>Philemon	62 AD</a:t>
            </a:r>
          </a:p>
          <a:p>
            <a:r>
              <a:rPr lang="en-US" sz="1600" b="1" dirty="0">
                <a:latin typeface="Arial" panose="020B0604020202020204" pitchFamily="34" charset="0"/>
                <a:cs typeface="Arial" panose="020B0604020202020204" pitchFamily="34" charset="0"/>
              </a:rPr>
              <a:t>Colossians	62 AD</a:t>
            </a:r>
          </a:p>
          <a:p>
            <a:r>
              <a:rPr lang="en-US" sz="1600" b="1" u="sng" dirty="0">
                <a:latin typeface="Arial" panose="020B0604020202020204" pitchFamily="34" charset="0"/>
                <a:cs typeface="Arial" panose="020B0604020202020204" pitchFamily="34" charset="0"/>
              </a:rPr>
              <a:t>Ephesians</a:t>
            </a:r>
            <a:r>
              <a:rPr lang="en-US" sz="1600" b="1" dirty="0">
                <a:latin typeface="Arial" panose="020B0604020202020204" pitchFamily="34" charset="0"/>
                <a:cs typeface="Arial" panose="020B0604020202020204" pitchFamily="34" charset="0"/>
              </a:rPr>
              <a:t>	62 AD</a:t>
            </a:r>
          </a:p>
          <a:p>
            <a:r>
              <a:rPr lang="en-US" sz="1600" b="1" dirty="0">
                <a:latin typeface="Arial" panose="020B0604020202020204" pitchFamily="34" charset="0"/>
                <a:cs typeface="Arial" panose="020B0604020202020204" pitchFamily="34" charset="0"/>
              </a:rPr>
              <a:t>1 Peter		65 AD</a:t>
            </a:r>
          </a:p>
          <a:p>
            <a:r>
              <a:rPr lang="en-US" sz="1600" b="1" dirty="0">
                <a:latin typeface="Arial" panose="020B0604020202020204" pitchFamily="34" charset="0"/>
                <a:cs typeface="Arial" panose="020B0604020202020204" pitchFamily="34" charset="0"/>
              </a:rPr>
              <a:t>2 Peter 		67 AD</a:t>
            </a:r>
          </a:p>
          <a:p>
            <a:r>
              <a:rPr lang="en-US" sz="1600" b="1" dirty="0">
                <a:latin typeface="Arial" panose="020B0604020202020204" pitchFamily="34" charset="0"/>
                <a:cs typeface="Arial" panose="020B0604020202020204" pitchFamily="34" charset="0"/>
              </a:rPr>
              <a:t>Jude 		67 AD</a:t>
            </a:r>
          </a:p>
          <a:p>
            <a:r>
              <a:rPr lang="en-US" sz="1600" b="1" dirty="0">
                <a:latin typeface="Arial" panose="020B0604020202020204" pitchFamily="34" charset="0"/>
                <a:cs typeface="Arial" panose="020B0604020202020204" pitchFamily="34" charset="0"/>
              </a:rPr>
              <a:t>Titus		67 AD</a:t>
            </a:r>
          </a:p>
          <a:p>
            <a:r>
              <a:rPr lang="en-US" sz="1600" b="1" dirty="0">
                <a:latin typeface="Arial" panose="020B0604020202020204" pitchFamily="34" charset="0"/>
                <a:cs typeface="Arial" panose="020B0604020202020204" pitchFamily="34" charset="0"/>
              </a:rPr>
              <a:t>1 Timothy	67 AD</a:t>
            </a:r>
          </a:p>
          <a:p>
            <a:r>
              <a:rPr lang="en-US" sz="1600" b="1" dirty="0">
                <a:latin typeface="Arial" panose="020B0604020202020204" pitchFamily="34" charset="0"/>
                <a:cs typeface="Arial" panose="020B0604020202020204" pitchFamily="34" charset="0"/>
              </a:rPr>
              <a:t>2 Timothy	68 AD</a:t>
            </a:r>
          </a:p>
          <a:p>
            <a:r>
              <a:rPr lang="en-US" sz="1600" b="1" dirty="0">
                <a:latin typeface="Arial" panose="020B0604020202020204" pitchFamily="34" charset="0"/>
                <a:cs typeface="Arial" panose="020B0604020202020204" pitchFamily="34" charset="0"/>
              </a:rPr>
              <a:t>Hebrews		69 AD</a:t>
            </a:r>
          </a:p>
          <a:p>
            <a:r>
              <a:rPr lang="en-US" sz="1600" b="1" dirty="0">
                <a:latin typeface="Arial" panose="020B0604020202020204" pitchFamily="34" charset="0"/>
                <a:cs typeface="Arial" panose="020B0604020202020204" pitchFamily="34" charset="0"/>
              </a:rPr>
              <a:t>John (Gospel)	85 AD</a:t>
            </a:r>
          </a:p>
          <a:p>
            <a:r>
              <a:rPr lang="en-US" sz="1600" b="1" dirty="0">
                <a:latin typeface="Arial" panose="020B0604020202020204" pitchFamily="34" charset="0"/>
                <a:cs typeface="Arial" panose="020B0604020202020204" pitchFamily="34" charset="0"/>
              </a:rPr>
              <a:t>1 John		85 AD</a:t>
            </a:r>
          </a:p>
          <a:p>
            <a:r>
              <a:rPr lang="en-US" sz="1600" b="1" dirty="0">
                <a:latin typeface="Arial" panose="020B0604020202020204" pitchFamily="34" charset="0"/>
                <a:cs typeface="Arial" panose="020B0604020202020204" pitchFamily="34" charset="0"/>
              </a:rPr>
              <a:t>2 John		85 AD</a:t>
            </a:r>
          </a:p>
          <a:p>
            <a:r>
              <a:rPr lang="en-US" sz="1600" b="1" dirty="0">
                <a:latin typeface="Arial" panose="020B0604020202020204" pitchFamily="34" charset="0"/>
                <a:cs typeface="Arial" panose="020B0604020202020204" pitchFamily="34" charset="0"/>
              </a:rPr>
              <a:t>3 John		85 AD</a:t>
            </a:r>
          </a:p>
          <a:p>
            <a:r>
              <a:rPr lang="en-US" sz="1600" b="1" dirty="0">
                <a:latin typeface="Arial" panose="020B0604020202020204" pitchFamily="34" charset="0"/>
                <a:cs typeface="Arial" panose="020B0604020202020204" pitchFamily="34" charset="0"/>
              </a:rPr>
              <a:t>Revelation	95 AD</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1E2DC5-378E-854C-A332-707165DEEF17}"/>
              </a:ext>
            </a:extLst>
          </p:cNvPr>
          <p:cNvSpPr txBox="1"/>
          <p:nvPr/>
        </p:nvSpPr>
        <p:spPr>
          <a:xfrm>
            <a:off x="457200" y="1143000"/>
            <a:ext cx="695960" cy="2648802"/>
          </a:xfrm>
          <a:prstGeom prst="rect">
            <a:avLst/>
          </a:prstGeom>
          <a:solidFill>
            <a:schemeClr val="tx1"/>
          </a:solidFill>
        </p:spPr>
        <p:txBody>
          <a:bodyPr vert="wordArtVert" wrap="none" rtlCol="0">
            <a:spAutoFit/>
          </a:bodyPr>
          <a:lstStyle/>
          <a:p>
            <a:r>
              <a:rPr lang="en-US" sz="2800" dirty="0">
                <a:solidFill>
                  <a:schemeClr val="bg1"/>
                </a:solidFill>
              </a:rPr>
              <a:t>CANON</a:t>
            </a:r>
          </a:p>
        </p:txBody>
      </p:sp>
      <p:sp>
        <p:nvSpPr>
          <p:cNvPr id="6" name="TextBox 5">
            <a:extLst>
              <a:ext uri="{FF2B5EF4-FFF2-40B4-BE49-F238E27FC236}">
                <a16:creationId xmlns:a16="http://schemas.microsoft.com/office/drawing/2014/main" id="{C9AE2C7E-A03C-4E48-A232-60C14185D943}"/>
              </a:ext>
            </a:extLst>
          </p:cNvPr>
          <p:cNvSpPr txBox="1"/>
          <p:nvPr/>
        </p:nvSpPr>
        <p:spPr>
          <a:xfrm>
            <a:off x="4572000" y="125290"/>
            <a:ext cx="695960" cy="6725111"/>
          </a:xfrm>
          <a:prstGeom prst="rect">
            <a:avLst/>
          </a:prstGeom>
          <a:solidFill>
            <a:schemeClr val="tx1"/>
          </a:solidFill>
        </p:spPr>
        <p:txBody>
          <a:bodyPr vert="wordArtVert" wrap="none" rtlCol="0">
            <a:spAutoFit/>
          </a:bodyPr>
          <a:lstStyle/>
          <a:p>
            <a:r>
              <a:rPr lang="en-US" sz="2800" dirty="0">
                <a:solidFill>
                  <a:schemeClr val="bg1"/>
                </a:solidFill>
              </a:rPr>
              <a:t>CHRONOLOGICAL</a:t>
            </a:r>
          </a:p>
        </p:txBody>
      </p:sp>
      <p:sp>
        <p:nvSpPr>
          <p:cNvPr id="7" name="TextBox 6">
            <a:extLst>
              <a:ext uri="{FF2B5EF4-FFF2-40B4-BE49-F238E27FC236}">
                <a16:creationId xmlns:a16="http://schemas.microsoft.com/office/drawing/2014/main" id="{63FA542F-8C30-4545-95F1-978F95B0399D}"/>
              </a:ext>
            </a:extLst>
          </p:cNvPr>
          <p:cNvSpPr txBox="1"/>
          <p:nvPr/>
        </p:nvSpPr>
        <p:spPr>
          <a:xfrm>
            <a:off x="-2895600" y="44196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03A6B7C7-9372-A14C-95C6-401571F2815C}"/>
              </a:ext>
            </a:extLst>
          </p:cNvPr>
          <p:cNvSpPr txBox="1"/>
          <p:nvPr/>
        </p:nvSpPr>
        <p:spPr>
          <a:xfrm>
            <a:off x="29372" y="5780782"/>
            <a:ext cx="1242060" cy="1077218"/>
          </a:xfrm>
          <a:prstGeom prst="rect">
            <a:avLst/>
          </a:prstGeom>
          <a:noFill/>
        </p:spPr>
        <p:txBody>
          <a:bodyPr wrap="square" rtlCol="0">
            <a:spAutoFit/>
          </a:bodyPr>
          <a:lstStyle/>
          <a:p>
            <a:r>
              <a:rPr lang="en-US" sz="1600" i="1" dirty="0"/>
              <a:t>*From Hester, Heart of NT History</a:t>
            </a:r>
          </a:p>
        </p:txBody>
      </p:sp>
    </p:spTree>
    <p:extLst>
      <p:ext uri="{BB962C8B-B14F-4D97-AF65-F5344CB8AC3E}">
        <p14:creationId xmlns:p14="http://schemas.microsoft.com/office/powerpoint/2010/main" val="295693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8D11-4B4A-7F4F-87FA-29D802DEF44D}"/>
              </a:ext>
            </a:extLst>
          </p:cNvPr>
          <p:cNvSpPr>
            <a:spLocks noGrp="1"/>
          </p:cNvSpPr>
          <p:nvPr>
            <p:ph type="title"/>
          </p:nvPr>
        </p:nvSpPr>
        <p:spPr/>
        <p:txBody>
          <a:bodyPr>
            <a:normAutofit/>
          </a:bodyPr>
          <a:lstStyle/>
          <a:p>
            <a:r>
              <a:rPr lang="en-US" sz="3200" dirty="0"/>
              <a:t>About the New Testament  “Canon”</a:t>
            </a:r>
          </a:p>
        </p:txBody>
      </p:sp>
      <p:sp>
        <p:nvSpPr>
          <p:cNvPr id="3" name="Content Placeholder 2">
            <a:extLst>
              <a:ext uri="{FF2B5EF4-FFF2-40B4-BE49-F238E27FC236}">
                <a16:creationId xmlns:a16="http://schemas.microsoft.com/office/drawing/2014/main" id="{D084CC27-97BF-3748-B3CC-461AF0B630A5}"/>
              </a:ext>
            </a:extLst>
          </p:cNvPr>
          <p:cNvSpPr>
            <a:spLocks noGrp="1"/>
          </p:cNvSpPr>
          <p:nvPr>
            <p:ph idx="1"/>
          </p:nvPr>
        </p:nvSpPr>
        <p:spPr>
          <a:xfrm>
            <a:off x="0" y="1676399"/>
            <a:ext cx="9144000" cy="5103019"/>
          </a:xfrm>
        </p:spPr>
        <p:txBody>
          <a:bodyPr/>
          <a:lstStyle/>
          <a:p>
            <a:pPr marL="118872" indent="0">
              <a:buNone/>
            </a:pPr>
            <a:r>
              <a:rPr lang="en-US" sz="2400" dirty="0"/>
              <a:t>The list of books which are recognized as inspired and authoritative. </a:t>
            </a:r>
          </a:p>
          <a:p>
            <a:pPr marL="118872" indent="0">
              <a:buNone/>
            </a:pP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CA80445A-2EA1-FA4B-9E8F-738F634D433B}"/>
              </a:ext>
            </a:extLst>
          </p:cNvPr>
          <p:cNvSpPr txBox="1"/>
          <p:nvPr/>
        </p:nvSpPr>
        <p:spPr>
          <a:xfrm>
            <a:off x="91476" y="3096986"/>
            <a:ext cx="1554732" cy="1754326"/>
          </a:xfrm>
          <a:prstGeom prst="rect">
            <a:avLst/>
          </a:prstGeom>
          <a:noFill/>
          <a:ln>
            <a:solidFill>
              <a:schemeClr val="tx1"/>
            </a:solidFill>
          </a:ln>
        </p:spPr>
        <p:txBody>
          <a:bodyPr wrap="square" rtlCol="0">
            <a:spAutoFit/>
          </a:bodyPr>
          <a:lstStyle/>
          <a:p>
            <a:r>
              <a:rPr lang="en-US" b="1" u="sng" dirty="0"/>
              <a:t>Gospels</a:t>
            </a:r>
            <a:r>
              <a:rPr lang="en-US" dirty="0"/>
              <a:t> (4)</a:t>
            </a:r>
            <a:endParaRPr lang="en-US" b="1" u="sng" dirty="0"/>
          </a:p>
          <a:p>
            <a:r>
              <a:rPr lang="en-US" dirty="0"/>
              <a:t>Matthew </a:t>
            </a:r>
          </a:p>
          <a:p>
            <a:r>
              <a:rPr lang="en-US" dirty="0"/>
              <a:t>Mark </a:t>
            </a:r>
          </a:p>
          <a:p>
            <a:r>
              <a:rPr lang="en-US" dirty="0"/>
              <a:t>Luke</a:t>
            </a:r>
          </a:p>
          <a:p>
            <a:r>
              <a:rPr lang="en-US" dirty="0"/>
              <a:t>John</a:t>
            </a:r>
          </a:p>
          <a:p>
            <a:endParaRPr lang="en-US" dirty="0"/>
          </a:p>
        </p:txBody>
      </p:sp>
      <p:sp>
        <p:nvSpPr>
          <p:cNvPr id="7" name="TextBox 6">
            <a:extLst>
              <a:ext uri="{FF2B5EF4-FFF2-40B4-BE49-F238E27FC236}">
                <a16:creationId xmlns:a16="http://schemas.microsoft.com/office/drawing/2014/main" id="{045F3FC1-D6CA-5848-8695-40847539D854}"/>
              </a:ext>
            </a:extLst>
          </p:cNvPr>
          <p:cNvSpPr txBox="1"/>
          <p:nvPr/>
        </p:nvSpPr>
        <p:spPr>
          <a:xfrm>
            <a:off x="1757221" y="3096986"/>
            <a:ext cx="1082169" cy="923330"/>
          </a:xfrm>
          <a:prstGeom prst="rect">
            <a:avLst/>
          </a:prstGeom>
          <a:noFill/>
          <a:ln>
            <a:solidFill>
              <a:schemeClr val="tx1"/>
            </a:solidFill>
          </a:ln>
        </p:spPr>
        <p:txBody>
          <a:bodyPr wrap="square" rtlCol="0">
            <a:spAutoFit/>
          </a:bodyPr>
          <a:lstStyle/>
          <a:p>
            <a:r>
              <a:rPr lang="en-US" b="1" u="sng" dirty="0"/>
              <a:t>Acts </a:t>
            </a:r>
            <a:r>
              <a:rPr lang="en-US" u="sng" dirty="0"/>
              <a:t>(1)</a:t>
            </a:r>
          </a:p>
          <a:p>
            <a:r>
              <a:rPr lang="en-US" dirty="0"/>
              <a:t>Book of History</a:t>
            </a:r>
          </a:p>
        </p:txBody>
      </p:sp>
      <p:sp>
        <p:nvSpPr>
          <p:cNvPr id="8" name="TextBox 7">
            <a:extLst>
              <a:ext uri="{FF2B5EF4-FFF2-40B4-BE49-F238E27FC236}">
                <a16:creationId xmlns:a16="http://schemas.microsoft.com/office/drawing/2014/main" id="{05D71320-4DAB-2441-9D73-DC75850A5117}"/>
              </a:ext>
            </a:extLst>
          </p:cNvPr>
          <p:cNvSpPr txBox="1"/>
          <p:nvPr/>
        </p:nvSpPr>
        <p:spPr>
          <a:xfrm>
            <a:off x="2914174" y="3099988"/>
            <a:ext cx="2025683" cy="3139321"/>
          </a:xfrm>
          <a:prstGeom prst="rect">
            <a:avLst/>
          </a:prstGeom>
          <a:noFill/>
          <a:ln>
            <a:solidFill>
              <a:schemeClr val="tx1"/>
            </a:solidFill>
          </a:ln>
        </p:spPr>
        <p:txBody>
          <a:bodyPr wrap="none" rtlCol="0">
            <a:spAutoFit/>
          </a:bodyPr>
          <a:lstStyle/>
          <a:p>
            <a:r>
              <a:rPr lang="en-US" b="1" u="sng" dirty="0"/>
              <a:t>Letters of Paul</a:t>
            </a:r>
            <a:r>
              <a:rPr lang="en-US" dirty="0"/>
              <a:t> (13)</a:t>
            </a:r>
            <a:endParaRPr lang="en-US" b="1" u="sng" dirty="0"/>
          </a:p>
          <a:p>
            <a:r>
              <a:rPr lang="en-US" dirty="0"/>
              <a:t>Thessalonians (2)</a:t>
            </a:r>
          </a:p>
          <a:p>
            <a:r>
              <a:rPr lang="en-US" dirty="0"/>
              <a:t>Corinthians (2)</a:t>
            </a:r>
          </a:p>
          <a:p>
            <a:r>
              <a:rPr lang="en-US" dirty="0"/>
              <a:t>Romans</a:t>
            </a:r>
          </a:p>
          <a:p>
            <a:r>
              <a:rPr lang="en-US" dirty="0"/>
              <a:t>Galatians </a:t>
            </a:r>
          </a:p>
          <a:p>
            <a:r>
              <a:rPr lang="en-US" dirty="0"/>
              <a:t>Philippians</a:t>
            </a:r>
          </a:p>
          <a:p>
            <a:r>
              <a:rPr lang="en-US" dirty="0"/>
              <a:t>Philemon</a:t>
            </a:r>
          </a:p>
          <a:p>
            <a:r>
              <a:rPr lang="en-US" b="1" dirty="0"/>
              <a:t>Ephesians</a:t>
            </a:r>
          </a:p>
          <a:p>
            <a:r>
              <a:rPr lang="en-US" dirty="0"/>
              <a:t>Colossians</a:t>
            </a:r>
          </a:p>
          <a:p>
            <a:r>
              <a:rPr lang="en-US" dirty="0"/>
              <a:t>Timothy (2)</a:t>
            </a:r>
          </a:p>
          <a:p>
            <a:r>
              <a:rPr lang="en-US" dirty="0"/>
              <a:t>Titus</a:t>
            </a:r>
          </a:p>
        </p:txBody>
      </p:sp>
      <p:sp>
        <p:nvSpPr>
          <p:cNvPr id="9" name="TextBox 8">
            <a:extLst>
              <a:ext uri="{FF2B5EF4-FFF2-40B4-BE49-F238E27FC236}">
                <a16:creationId xmlns:a16="http://schemas.microsoft.com/office/drawing/2014/main" id="{134057AB-E90B-2A4C-83A1-A9BE516C2B8D}"/>
              </a:ext>
            </a:extLst>
          </p:cNvPr>
          <p:cNvSpPr txBox="1"/>
          <p:nvPr/>
        </p:nvSpPr>
        <p:spPr>
          <a:xfrm>
            <a:off x="5014641" y="3096986"/>
            <a:ext cx="2116849" cy="1754326"/>
          </a:xfrm>
          <a:prstGeom prst="rect">
            <a:avLst/>
          </a:prstGeom>
          <a:noFill/>
          <a:ln>
            <a:solidFill>
              <a:schemeClr val="tx1"/>
            </a:solidFill>
          </a:ln>
        </p:spPr>
        <p:txBody>
          <a:bodyPr wrap="square" rtlCol="0">
            <a:spAutoFit/>
          </a:bodyPr>
          <a:lstStyle/>
          <a:p>
            <a:r>
              <a:rPr lang="en-US" b="1" u="sng" dirty="0"/>
              <a:t>General Letters</a:t>
            </a:r>
            <a:r>
              <a:rPr lang="en-US" b="1" dirty="0"/>
              <a:t> </a:t>
            </a:r>
            <a:r>
              <a:rPr lang="en-US" dirty="0"/>
              <a:t>(8)</a:t>
            </a:r>
          </a:p>
          <a:p>
            <a:r>
              <a:rPr lang="en-US" dirty="0"/>
              <a:t>James</a:t>
            </a:r>
          </a:p>
          <a:p>
            <a:r>
              <a:rPr lang="en-US" dirty="0"/>
              <a:t>1 &amp; 2 Peter</a:t>
            </a:r>
          </a:p>
          <a:p>
            <a:r>
              <a:rPr lang="en-US" dirty="0"/>
              <a:t>1,2, 3 John </a:t>
            </a:r>
          </a:p>
          <a:p>
            <a:r>
              <a:rPr lang="en-US" dirty="0"/>
              <a:t>Jude</a:t>
            </a:r>
          </a:p>
          <a:p>
            <a:r>
              <a:rPr lang="en-US" dirty="0"/>
              <a:t>Hebrews</a:t>
            </a:r>
          </a:p>
        </p:txBody>
      </p:sp>
      <p:sp>
        <p:nvSpPr>
          <p:cNvPr id="10" name="TextBox 9">
            <a:extLst>
              <a:ext uri="{FF2B5EF4-FFF2-40B4-BE49-F238E27FC236}">
                <a16:creationId xmlns:a16="http://schemas.microsoft.com/office/drawing/2014/main" id="{BC2F2823-52DA-514C-81EE-9121E799D0F7}"/>
              </a:ext>
            </a:extLst>
          </p:cNvPr>
          <p:cNvSpPr txBox="1"/>
          <p:nvPr/>
        </p:nvSpPr>
        <p:spPr>
          <a:xfrm>
            <a:off x="7183260" y="3088165"/>
            <a:ext cx="1743123" cy="646331"/>
          </a:xfrm>
          <a:prstGeom prst="rect">
            <a:avLst/>
          </a:prstGeom>
          <a:noFill/>
          <a:ln>
            <a:solidFill>
              <a:schemeClr val="tx1"/>
            </a:solidFill>
          </a:ln>
        </p:spPr>
        <p:txBody>
          <a:bodyPr wrap="square" rtlCol="0">
            <a:spAutoFit/>
          </a:bodyPr>
          <a:lstStyle/>
          <a:p>
            <a:r>
              <a:rPr lang="en-US" b="1" u="sng" dirty="0"/>
              <a:t>Apocalyptic </a:t>
            </a:r>
            <a:r>
              <a:rPr lang="en-US" dirty="0"/>
              <a:t>(1)</a:t>
            </a:r>
          </a:p>
          <a:p>
            <a:r>
              <a:rPr lang="en-US" dirty="0"/>
              <a:t>Revelation</a:t>
            </a:r>
          </a:p>
        </p:txBody>
      </p:sp>
      <p:sp>
        <p:nvSpPr>
          <p:cNvPr id="11" name="TextBox 10">
            <a:extLst>
              <a:ext uri="{FF2B5EF4-FFF2-40B4-BE49-F238E27FC236}">
                <a16:creationId xmlns:a16="http://schemas.microsoft.com/office/drawing/2014/main" id="{098642B6-6552-4740-8F29-66F51538197E}"/>
              </a:ext>
            </a:extLst>
          </p:cNvPr>
          <p:cNvSpPr txBox="1"/>
          <p:nvPr/>
        </p:nvSpPr>
        <p:spPr>
          <a:xfrm>
            <a:off x="2667000" y="2466689"/>
            <a:ext cx="2829621" cy="523220"/>
          </a:xfrm>
          <a:prstGeom prst="rect">
            <a:avLst/>
          </a:prstGeom>
          <a:noFill/>
        </p:spPr>
        <p:txBody>
          <a:bodyPr wrap="none" rtlCol="0">
            <a:spAutoFit/>
          </a:bodyPr>
          <a:lstStyle/>
          <a:p>
            <a:r>
              <a:rPr lang="en-US" sz="2800" dirty="0">
                <a:latin typeface="Aharoni" panose="02010803020104030203" pitchFamily="2" charset="-79"/>
                <a:cs typeface="Aharoni" panose="02010803020104030203" pitchFamily="2" charset="-79"/>
              </a:rPr>
              <a:t>FIVE DIVISIONS</a:t>
            </a:r>
          </a:p>
        </p:txBody>
      </p:sp>
    </p:spTree>
    <p:extLst>
      <p:ext uri="{BB962C8B-B14F-4D97-AF65-F5344CB8AC3E}">
        <p14:creationId xmlns:p14="http://schemas.microsoft.com/office/powerpoint/2010/main" val="412824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6F7B30-401A-1F49-BC0F-8FE0BB0E4E70}"/>
              </a:ext>
            </a:extLst>
          </p:cNvPr>
          <p:cNvSpPr txBox="1"/>
          <p:nvPr/>
        </p:nvSpPr>
        <p:spPr>
          <a:xfrm>
            <a:off x="2546576" y="-39233"/>
            <a:ext cx="3424207" cy="369332"/>
          </a:xfrm>
          <a:prstGeom prst="rect">
            <a:avLst/>
          </a:prstGeom>
          <a:solidFill>
            <a:schemeClr val="accent1"/>
          </a:solidFill>
        </p:spPr>
        <p:txBody>
          <a:bodyPr wrap="none" rtlCol="0">
            <a:spAutoFit/>
          </a:bodyPr>
          <a:lstStyle/>
          <a:p>
            <a:r>
              <a:rPr lang="en-US" b="1" dirty="0"/>
              <a:t>Approximate Chronology of Acts</a:t>
            </a:r>
          </a:p>
        </p:txBody>
      </p:sp>
      <p:cxnSp>
        <p:nvCxnSpPr>
          <p:cNvPr id="4" name="Straight Connector 3">
            <a:extLst>
              <a:ext uri="{FF2B5EF4-FFF2-40B4-BE49-F238E27FC236}">
                <a16:creationId xmlns:a16="http://schemas.microsoft.com/office/drawing/2014/main" id="{0691A9BF-8FC3-E349-B3D7-9889C4EFF4DB}"/>
              </a:ext>
            </a:extLst>
          </p:cNvPr>
          <p:cNvCxnSpPr>
            <a:cxnSpLocks/>
          </p:cNvCxnSpPr>
          <p:nvPr/>
        </p:nvCxnSpPr>
        <p:spPr>
          <a:xfrm>
            <a:off x="304800" y="575923"/>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3B59669-5318-3845-A7D9-916E6BF35D03}"/>
              </a:ext>
            </a:extLst>
          </p:cNvPr>
          <p:cNvCxnSpPr>
            <a:cxnSpLocks/>
          </p:cNvCxnSpPr>
          <p:nvPr/>
        </p:nvCxnSpPr>
        <p:spPr>
          <a:xfrm>
            <a:off x="266700" y="1619410"/>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539F9BD-8E5E-0F46-930A-E95039362D8E}"/>
              </a:ext>
            </a:extLst>
          </p:cNvPr>
          <p:cNvCxnSpPr>
            <a:cxnSpLocks/>
          </p:cNvCxnSpPr>
          <p:nvPr/>
        </p:nvCxnSpPr>
        <p:spPr>
          <a:xfrm>
            <a:off x="350750" y="3086314"/>
            <a:ext cx="854448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A093C3D-E86A-5B4D-A4B6-2F3C8B2FD067}"/>
              </a:ext>
            </a:extLst>
          </p:cNvPr>
          <p:cNvCxnSpPr>
            <a:cxnSpLocks/>
          </p:cNvCxnSpPr>
          <p:nvPr/>
        </p:nvCxnSpPr>
        <p:spPr>
          <a:xfrm>
            <a:off x="284631" y="3317312"/>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837D599-B385-0F40-952C-63D5C8F12B67}"/>
              </a:ext>
            </a:extLst>
          </p:cNvPr>
          <p:cNvCxnSpPr>
            <a:cxnSpLocks/>
          </p:cNvCxnSpPr>
          <p:nvPr/>
        </p:nvCxnSpPr>
        <p:spPr>
          <a:xfrm>
            <a:off x="284631" y="3552251"/>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DE929E5-346B-C244-80A8-EC91EBE28101}"/>
              </a:ext>
            </a:extLst>
          </p:cNvPr>
          <p:cNvCxnSpPr>
            <a:cxnSpLocks/>
          </p:cNvCxnSpPr>
          <p:nvPr/>
        </p:nvCxnSpPr>
        <p:spPr>
          <a:xfrm>
            <a:off x="265090" y="3838575"/>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604CC9-AAF2-1140-93E1-8E3C3A29F2F6}"/>
              </a:ext>
            </a:extLst>
          </p:cNvPr>
          <p:cNvCxnSpPr>
            <a:cxnSpLocks/>
          </p:cNvCxnSpPr>
          <p:nvPr/>
        </p:nvCxnSpPr>
        <p:spPr>
          <a:xfrm>
            <a:off x="284631" y="5015871"/>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7E64003-7149-DE47-99EF-15822AFEC353}"/>
              </a:ext>
            </a:extLst>
          </p:cNvPr>
          <p:cNvCxnSpPr>
            <a:cxnSpLocks/>
          </p:cNvCxnSpPr>
          <p:nvPr/>
        </p:nvCxnSpPr>
        <p:spPr>
          <a:xfrm>
            <a:off x="284631" y="5682110"/>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112A3BE-2091-AB43-B8A4-7352FA116817}"/>
              </a:ext>
            </a:extLst>
          </p:cNvPr>
          <p:cNvCxnSpPr>
            <a:cxnSpLocks/>
          </p:cNvCxnSpPr>
          <p:nvPr/>
        </p:nvCxnSpPr>
        <p:spPr>
          <a:xfrm>
            <a:off x="263658" y="6224590"/>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7726A19-895B-7A46-BE58-09D842B7685B}"/>
              </a:ext>
            </a:extLst>
          </p:cNvPr>
          <p:cNvCxnSpPr>
            <a:cxnSpLocks/>
          </p:cNvCxnSpPr>
          <p:nvPr/>
        </p:nvCxnSpPr>
        <p:spPr>
          <a:xfrm>
            <a:off x="265090" y="6487744"/>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0C38966-C563-794C-9F29-040C92B548D0}"/>
              </a:ext>
            </a:extLst>
          </p:cNvPr>
          <p:cNvCxnSpPr>
            <a:cxnSpLocks/>
          </p:cNvCxnSpPr>
          <p:nvPr/>
        </p:nvCxnSpPr>
        <p:spPr>
          <a:xfrm>
            <a:off x="266700" y="599369"/>
            <a:ext cx="0" cy="584555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29F597A-1860-994C-9E5E-193A80BE1689}"/>
              </a:ext>
            </a:extLst>
          </p:cNvPr>
          <p:cNvCxnSpPr>
            <a:cxnSpLocks/>
          </p:cNvCxnSpPr>
          <p:nvPr/>
        </p:nvCxnSpPr>
        <p:spPr>
          <a:xfrm>
            <a:off x="8915400" y="599369"/>
            <a:ext cx="0" cy="564903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7423BFA-4362-BF45-988E-7C9C3E5654BA}"/>
              </a:ext>
            </a:extLst>
          </p:cNvPr>
          <p:cNvCxnSpPr>
            <a:cxnSpLocks/>
          </p:cNvCxnSpPr>
          <p:nvPr/>
        </p:nvCxnSpPr>
        <p:spPr>
          <a:xfrm flipH="1">
            <a:off x="1580633" y="548916"/>
            <a:ext cx="19565" cy="58960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F9AA505-C0F3-584C-9BF0-C3FBA7ED860E}"/>
              </a:ext>
            </a:extLst>
          </p:cNvPr>
          <p:cNvCxnSpPr>
            <a:cxnSpLocks/>
          </p:cNvCxnSpPr>
          <p:nvPr/>
        </p:nvCxnSpPr>
        <p:spPr>
          <a:xfrm>
            <a:off x="2682326" y="548916"/>
            <a:ext cx="18892" cy="58960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83F90E8-0F5D-3942-9BFF-A3F81F5356A5}"/>
              </a:ext>
            </a:extLst>
          </p:cNvPr>
          <p:cNvSpPr txBox="1"/>
          <p:nvPr/>
        </p:nvSpPr>
        <p:spPr>
          <a:xfrm>
            <a:off x="518075" y="772375"/>
            <a:ext cx="715581" cy="369332"/>
          </a:xfrm>
          <a:prstGeom prst="rect">
            <a:avLst/>
          </a:prstGeom>
          <a:noFill/>
        </p:spPr>
        <p:txBody>
          <a:bodyPr wrap="none" rtlCol="0">
            <a:spAutoFit/>
          </a:bodyPr>
          <a:lstStyle/>
          <a:p>
            <a:r>
              <a:rPr lang="en-US" dirty="0"/>
              <a:t>50-54</a:t>
            </a:r>
          </a:p>
        </p:txBody>
      </p:sp>
      <p:sp>
        <p:nvSpPr>
          <p:cNvPr id="26" name="TextBox 25">
            <a:extLst>
              <a:ext uri="{FF2B5EF4-FFF2-40B4-BE49-F238E27FC236}">
                <a16:creationId xmlns:a16="http://schemas.microsoft.com/office/drawing/2014/main" id="{913DED82-1FFC-274C-B91C-2989E111CA32}"/>
              </a:ext>
            </a:extLst>
          </p:cNvPr>
          <p:cNvSpPr txBox="1"/>
          <p:nvPr/>
        </p:nvSpPr>
        <p:spPr>
          <a:xfrm>
            <a:off x="446162" y="1783930"/>
            <a:ext cx="794754" cy="369332"/>
          </a:xfrm>
          <a:prstGeom prst="rect">
            <a:avLst/>
          </a:prstGeom>
          <a:noFill/>
        </p:spPr>
        <p:txBody>
          <a:bodyPr wrap="square" rtlCol="0">
            <a:spAutoFit/>
          </a:bodyPr>
          <a:lstStyle/>
          <a:p>
            <a:r>
              <a:rPr lang="en-US" dirty="0"/>
              <a:t> 54-58</a:t>
            </a:r>
          </a:p>
        </p:txBody>
      </p:sp>
      <p:sp>
        <p:nvSpPr>
          <p:cNvPr id="27" name="TextBox 26">
            <a:extLst>
              <a:ext uri="{FF2B5EF4-FFF2-40B4-BE49-F238E27FC236}">
                <a16:creationId xmlns:a16="http://schemas.microsoft.com/office/drawing/2014/main" id="{F615E045-0F80-FE40-910E-C69A0B395DCF}"/>
              </a:ext>
            </a:extLst>
          </p:cNvPr>
          <p:cNvSpPr txBox="1"/>
          <p:nvPr/>
        </p:nvSpPr>
        <p:spPr>
          <a:xfrm>
            <a:off x="552745" y="2974384"/>
            <a:ext cx="725278" cy="369332"/>
          </a:xfrm>
          <a:prstGeom prst="rect">
            <a:avLst/>
          </a:prstGeom>
          <a:noFill/>
        </p:spPr>
        <p:txBody>
          <a:bodyPr wrap="square" rtlCol="0">
            <a:spAutoFit/>
          </a:bodyPr>
          <a:lstStyle/>
          <a:p>
            <a:r>
              <a:rPr lang="en-US" dirty="0"/>
              <a:t>   58 </a:t>
            </a:r>
          </a:p>
        </p:txBody>
      </p:sp>
      <p:sp>
        <p:nvSpPr>
          <p:cNvPr id="28" name="TextBox 27">
            <a:extLst>
              <a:ext uri="{FF2B5EF4-FFF2-40B4-BE49-F238E27FC236}">
                <a16:creationId xmlns:a16="http://schemas.microsoft.com/office/drawing/2014/main" id="{6DA201CC-DE45-9B41-9BE2-9DE8A2999725}"/>
              </a:ext>
            </a:extLst>
          </p:cNvPr>
          <p:cNvSpPr txBox="1"/>
          <p:nvPr/>
        </p:nvSpPr>
        <p:spPr>
          <a:xfrm>
            <a:off x="576399" y="5682110"/>
            <a:ext cx="887887" cy="369332"/>
          </a:xfrm>
          <a:prstGeom prst="rect">
            <a:avLst/>
          </a:prstGeom>
          <a:noFill/>
        </p:spPr>
        <p:txBody>
          <a:bodyPr wrap="square" rtlCol="0">
            <a:spAutoFit/>
          </a:bodyPr>
          <a:lstStyle/>
          <a:p>
            <a:r>
              <a:rPr lang="en-US" dirty="0"/>
              <a:t>66-67</a:t>
            </a:r>
          </a:p>
        </p:txBody>
      </p:sp>
      <p:sp>
        <p:nvSpPr>
          <p:cNvPr id="29" name="TextBox 28">
            <a:extLst>
              <a:ext uri="{FF2B5EF4-FFF2-40B4-BE49-F238E27FC236}">
                <a16:creationId xmlns:a16="http://schemas.microsoft.com/office/drawing/2014/main" id="{DD055DEC-6CF7-6745-80A4-10FE2C3DDB94}"/>
              </a:ext>
            </a:extLst>
          </p:cNvPr>
          <p:cNvSpPr txBox="1"/>
          <p:nvPr/>
        </p:nvSpPr>
        <p:spPr>
          <a:xfrm rot="10800000" flipV="1">
            <a:off x="491319" y="3242543"/>
            <a:ext cx="1457278" cy="371070"/>
          </a:xfrm>
          <a:prstGeom prst="rect">
            <a:avLst/>
          </a:prstGeom>
          <a:noFill/>
        </p:spPr>
        <p:txBody>
          <a:bodyPr wrap="square" rtlCol="0">
            <a:spAutoFit/>
          </a:bodyPr>
          <a:lstStyle/>
          <a:p>
            <a:r>
              <a:rPr lang="en-US" dirty="0"/>
              <a:t>58-60 </a:t>
            </a:r>
          </a:p>
        </p:txBody>
      </p:sp>
      <p:sp>
        <p:nvSpPr>
          <p:cNvPr id="30" name="TextBox 29">
            <a:extLst>
              <a:ext uri="{FF2B5EF4-FFF2-40B4-BE49-F238E27FC236}">
                <a16:creationId xmlns:a16="http://schemas.microsoft.com/office/drawing/2014/main" id="{8E0E0FB6-4FEA-9347-872E-133E05D759CB}"/>
              </a:ext>
            </a:extLst>
          </p:cNvPr>
          <p:cNvSpPr txBox="1"/>
          <p:nvPr/>
        </p:nvSpPr>
        <p:spPr>
          <a:xfrm>
            <a:off x="533375" y="3838575"/>
            <a:ext cx="794754" cy="369332"/>
          </a:xfrm>
          <a:prstGeom prst="rect">
            <a:avLst/>
          </a:prstGeom>
          <a:noFill/>
        </p:spPr>
        <p:txBody>
          <a:bodyPr wrap="square" rtlCol="0">
            <a:spAutoFit/>
          </a:bodyPr>
          <a:lstStyle/>
          <a:p>
            <a:r>
              <a:rPr lang="en-US" dirty="0"/>
              <a:t>61-63 </a:t>
            </a:r>
          </a:p>
        </p:txBody>
      </p:sp>
      <p:sp>
        <p:nvSpPr>
          <p:cNvPr id="31" name="TextBox 30">
            <a:extLst>
              <a:ext uri="{FF2B5EF4-FFF2-40B4-BE49-F238E27FC236}">
                <a16:creationId xmlns:a16="http://schemas.microsoft.com/office/drawing/2014/main" id="{4D9A4F3C-02D7-DE42-A75B-30E49D019A6F}"/>
              </a:ext>
            </a:extLst>
          </p:cNvPr>
          <p:cNvSpPr txBox="1"/>
          <p:nvPr/>
        </p:nvSpPr>
        <p:spPr>
          <a:xfrm rot="10800000" flipV="1">
            <a:off x="569137" y="5310189"/>
            <a:ext cx="1137707" cy="369332"/>
          </a:xfrm>
          <a:prstGeom prst="rect">
            <a:avLst/>
          </a:prstGeom>
          <a:noFill/>
        </p:spPr>
        <p:txBody>
          <a:bodyPr wrap="square" rtlCol="0">
            <a:spAutoFit/>
          </a:bodyPr>
          <a:lstStyle/>
          <a:p>
            <a:r>
              <a:rPr lang="en-US" dirty="0"/>
              <a:t>63-66 </a:t>
            </a:r>
          </a:p>
        </p:txBody>
      </p:sp>
      <p:sp>
        <p:nvSpPr>
          <p:cNvPr id="32" name="TextBox 31">
            <a:extLst>
              <a:ext uri="{FF2B5EF4-FFF2-40B4-BE49-F238E27FC236}">
                <a16:creationId xmlns:a16="http://schemas.microsoft.com/office/drawing/2014/main" id="{BFC7D352-D8B4-9043-8CA1-53B0BE05C6CF}"/>
              </a:ext>
            </a:extLst>
          </p:cNvPr>
          <p:cNvSpPr txBox="1"/>
          <p:nvPr/>
        </p:nvSpPr>
        <p:spPr>
          <a:xfrm>
            <a:off x="516921" y="3502574"/>
            <a:ext cx="1183035" cy="369332"/>
          </a:xfrm>
          <a:prstGeom prst="rect">
            <a:avLst/>
          </a:prstGeom>
          <a:noFill/>
        </p:spPr>
        <p:txBody>
          <a:bodyPr wrap="square" rtlCol="0">
            <a:spAutoFit/>
          </a:bodyPr>
          <a:lstStyle/>
          <a:p>
            <a:r>
              <a:rPr lang="en-US" dirty="0"/>
              <a:t>60-61</a:t>
            </a:r>
          </a:p>
        </p:txBody>
      </p:sp>
      <p:sp>
        <p:nvSpPr>
          <p:cNvPr id="33" name="TextBox 32">
            <a:extLst>
              <a:ext uri="{FF2B5EF4-FFF2-40B4-BE49-F238E27FC236}">
                <a16:creationId xmlns:a16="http://schemas.microsoft.com/office/drawing/2014/main" id="{68CB82CA-2014-D94E-9719-923CF426C005}"/>
              </a:ext>
            </a:extLst>
          </p:cNvPr>
          <p:cNvSpPr txBox="1"/>
          <p:nvPr/>
        </p:nvSpPr>
        <p:spPr>
          <a:xfrm>
            <a:off x="503256" y="6186637"/>
            <a:ext cx="1214470" cy="369332"/>
          </a:xfrm>
          <a:prstGeom prst="rect">
            <a:avLst/>
          </a:prstGeom>
          <a:noFill/>
        </p:spPr>
        <p:txBody>
          <a:bodyPr wrap="square" rtlCol="0">
            <a:spAutoFit/>
          </a:bodyPr>
          <a:lstStyle/>
          <a:p>
            <a:r>
              <a:rPr lang="en-US" dirty="0"/>
              <a:t>   68</a:t>
            </a:r>
          </a:p>
        </p:txBody>
      </p:sp>
      <p:sp>
        <p:nvSpPr>
          <p:cNvPr id="35" name="TextBox 34">
            <a:extLst>
              <a:ext uri="{FF2B5EF4-FFF2-40B4-BE49-F238E27FC236}">
                <a16:creationId xmlns:a16="http://schemas.microsoft.com/office/drawing/2014/main" id="{B340BC9E-4F23-B84A-9FDC-D9249FC2880C}"/>
              </a:ext>
            </a:extLst>
          </p:cNvPr>
          <p:cNvSpPr txBox="1"/>
          <p:nvPr/>
        </p:nvSpPr>
        <p:spPr>
          <a:xfrm>
            <a:off x="387542" y="179584"/>
            <a:ext cx="668773" cy="369332"/>
          </a:xfrm>
          <a:prstGeom prst="rect">
            <a:avLst/>
          </a:prstGeom>
          <a:noFill/>
        </p:spPr>
        <p:txBody>
          <a:bodyPr wrap="none" rtlCol="0">
            <a:spAutoFit/>
          </a:bodyPr>
          <a:lstStyle/>
          <a:p>
            <a:r>
              <a:rPr lang="en-US" b="1" dirty="0"/>
              <a:t>Date</a:t>
            </a:r>
          </a:p>
        </p:txBody>
      </p:sp>
      <p:sp>
        <p:nvSpPr>
          <p:cNvPr id="36" name="TextBox 35">
            <a:extLst>
              <a:ext uri="{FF2B5EF4-FFF2-40B4-BE49-F238E27FC236}">
                <a16:creationId xmlns:a16="http://schemas.microsoft.com/office/drawing/2014/main" id="{85C5C1E8-C254-5049-B7E5-A328B1E5AC3C}"/>
              </a:ext>
            </a:extLst>
          </p:cNvPr>
          <p:cNvSpPr txBox="1"/>
          <p:nvPr/>
        </p:nvSpPr>
        <p:spPr>
          <a:xfrm>
            <a:off x="1729821" y="198449"/>
            <a:ext cx="981359" cy="369332"/>
          </a:xfrm>
          <a:prstGeom prst="rect">
            <a:avLst/>
          </a:prstGeom>
          <a:noFill/>
        </p:spPr>
        <p:txBody>
          <a:bodyPr wrap="none" rtlCol="0">
            <a:spAutoFit/>
          </a:bodyPr>
          <a:lstStyle/>
          <a:p>
            <a:r>
              <a:rPr lang="en-US" b="1" dirty="0"/>
              <a:t>Chapter</a:t>
            </a:r>
          </a:p>
        </p:txBody>
      </p:sp>
      <p:sp>
        <p:nvSpPr>
          <p:cNvPr id="37" name="TextBox 36">
            <a:extLst>
              <a:ext uri="{FF2B5EF4-FFF2-40B4-BE49-F238E27FC236}">
                <a16:creationId xmlns:a16="http://schemas.microsoft.com/office/drawing/2014/main" id="{B3A4DC20-4F67-5048-8599-19DBDA9AC03F}"/>
              </a:ext>
            </a:extLst>
          </p:cNvPr>
          <p:cNvSpPr txBox="1"/>
          <p:nvPr/>
        </p:nvSpPr>
        <p:spPr>
          <a:xfrm>
            <a:off x="5105400" y="230037"/>
            <a:ext cx="764953" cy="369332"/>
          </a:xfrm>
          <a:prstGeom prst="rect">
            <a:avLst/>
          </a:prstGeom>
          <a:noFill/>
        </p:spPr>
        <p:txBody>
          <a:bodyPr wrap="none" rtlCol="0">
            <a:spAutoFit/>
          </a:bodyPr>
          <a:lstStyle/>
          <a:p>
            <a:r>
              <a:rPr lang="en-US" b="1" dirty="0"/>
              <a:t>Event</a:t>
            </a:r>
          </a:p>
        </p:txBody>
      </p:sp>
      <p:sp>
        <p:nvSpPr>
          <p:cNvPr id="38" name="TextBox 37">
            <a:extLst>
              <a:ext uri="{FF2B5EF4-FFF2-40B4-BE49-F238E27FC236}">
                <a16:creationId xmlns:a16="http://schemas.microsoft.com/office/drawing/2014/main" id="{D847E7E2-5AE5-4B4F-BF31-699C9A40DEA0}"/>
              </a:ext>
            </a:extLst>
          </p:cNvPr>
          <p:cNvSpPr txBox="1"/>
          <p:nvPr/>
        </p:nvSpPr>
        <p:spPr>
          <a:xfrm>
            <a:off x="1735325" y="576519"/>
            <a:ext cx="817515" cy="615553"/>
          </a:xfrm>
          <a:prstGeom prst="rect">
            <a:avLst/>
          </a:prstGeom>
          <a:noFill/>
        </p:spPr>
        <p:txBody>
          <a:bodyPr wrap="square" rtlCol="0">
            <a:spAutoFit/>
          </a:bodyPr>
          <a:lstStyle/>
          <a:p>
            <a:r>
              <a:rPr lang="en-US" sz="1600" dirty="0"/>
              <a:t>15:36-</a:t>
            </a:r>
          </a:p>
          <a:p>
            <a:r>
              <a:rPr lang="en-US" dirty="0"/>
              <a:t>18:22</a:t>
            </a:r>
          </a:p>
        </p:txBody>
      </p:sp>
      <p:sp>
        <p:nvSpPr>
          <p:cNvPr id="48" name="TextBox 47">
            <a:extLst>
              <a:ext uri="{FF2B5EF4-FFF2-40B4-BE49-F238E27FC236}">
                <a16:creationId xmlns:a16="http://schemas.microsoft.com/office/drawing/2014/main" id="{8E34B39A-5CCE-3F48-8459-9034EA789D44}"/>
              </a:ext>
            </a:extLst>
          </p:cNvPr>
          <p:cNvSpPr txBox="1"/>
          <p:nvPr/>
        </p:nvSpPr>
        <p:spPr>
          <a:xfrm>
            <a:off x="1624741" y="3014240"/>
            <a:ext cx="1058665" cy="338554"/>
          </a:xfrm>
          <a:prstGeom prst="rect">
            <a:avLst/>
          </a:prstGeom>
          <a:noFill/>
        </p:spPr>
        <p:txBody>
          <a:bodyPr wrap="square" rtlCol="0">
            <a:spAutoFit/>
          </a:bodyPr>
          <a:lstStyle/>
          <a:p>
            <a:r>
              <a:rPr lang="en-US" sz="1600" dirty="0"/>
              <a:t>21:18-23</a:t>
            </a:r>
          </a:p>
        </p:txBody>
      </p:sp>
      <p:sp>
        <p:nvSpPr>
          <p:cNvPr id="49" name="TextBox 48">
            <a:extLst>
              <a:ext uri="{FF2B5EF4-FFF2-40B4-BE49-F238E27FC236}">
                <a16:creationId xmlns:a16="http://schemas.microsoft.com/office/drawing/2014/main" id="{AEE7A5F5-CAAF-6944-B1A0-92574945C78E}"/>
              </a:ext>
            </a:extLst>
          </p:cNvPr>
          <p:cNvSpPr txBox="1"/>
          <p:nvPr/>
        </p:nvSpPr>
        <p:spPr>
          <a:xfrm>
            <a:off x="1669976" y="3215330"/>
            <a:ext cx="739305" cy="369332"/>
          </a:xfrm>
          <a:prstGeom prst="rect">
            <a:avLst/>
          </a:prstGeom>
          <a:noFill/>
        </p:spPr>
        <p:txBody>
          <a:bodyPr wrap="none" rtlCol="0">
            <a:spAutoFit/>
          </a:bodyPr>
          <a:lstStyle/>
          <a:p>
            <a:r>
              <a:rPr lang="en-US" dirty="0"/>
              <a:t>24-26</a:t>
            </a:r>
          </a:p>
        </p:txBody>
      </p:sp>
      <p:sp>
        <p:nvSpPr>
          <p:cNvPr id="50" name="TextBox 49">
            <a:extLst>
              <a:ext uri="{FF2B5EF4-FFF2-40B4-BE49-F238E27FC236}">
                <a16:creationId xmlns:a16="http://schemas.microsoft.com/office/drawing/2014/main" id="{FECAADB6-A816-674A-B663-F52E0D199284}"/>
              </a:ext>
            </a:extLst>
          </p:cNvPr>
          <p:cNvSpPr txBox="1"/>
          <p:nvPr/>
        </p:nvSpPr>
        <p:spPr>
          <a:xfrm>
            <a:off x="1640242" y="3468268"/>
            <a:ext cx="936243" cy="338554"/>
          </a:xfrm>
          <a:prstGeom prst="rect">
            <a:avLst/>
          </a:prstGeom>
          <a:noFill/>
        </p:spPr>
        <p:txBody>
          <a:bodyPr wrap="square" rtlCol="0">
            <a:spAutoFit/>
          </a:bodyPr>
          <a:lstStyle/>
          <a:p>
            <a:r>
              <a:rPr lang="en-US" sz="1600" dirty="0"/>
              <a:t>27-28:16</a:t>
            </a:r>
          </a:p>
        </p:txBody>
      </p:sp>
      <p:sp>
        <p:nvSpPr>
          <p:cNvPr id="51" name="TextBox 50">
            <a:extLst>
              <a:ext uri="{FF2B5EF4-FFF2-40B4-BE49-F238E27FC236}">
                <a16:creationId xmlns:a16="http://schemas.microsoft.com/office/drawing/2014/main" id="{24B23B09-E2EE-7440-A6C0-3D8AC057FC98}"/>
              </a:ext>
            </a:extLst>
          </p:cNvPr>
          <p:cNvSpPr txBox="1"/>
          <p:nvPr/>
        </p:nvSpPr>
        <p:spPr>
          <a:xfrm>
            <a:off x="1660456" y="3815517"/>
            <a:ext cx="967252" cy="369332"/>
          </a:xfrm>
          <a:prstGeom prst="rect">
            <a:avLst/>
          </a:prstGeom>
          <a:noFill/>
        </p:spPr>
        <p:txBody>
          <a:bodyPr wrap="none" rtlCol="0">
            <a:spAutoFit/>
          </a:bodyPr>
          <a:lstStyle/>
          <a:p>
            <a:r>
              <a:rPr lang="en-US" dirty="0"/>
              <a:t>28:17-31</a:t>
            </a:r>
          </a:p>
        </p:txBody>
      </p:sp>
      <p:sp>
        <p:nvSpPr>
          <p:cNvPr id="56" name="TextBox 55">
            <a:extLst>
              <a:ext uri="{FF2B5EF4-FFF2-40B4-BE49-F238E27FC236}">
                <a16:creationId xmlns:a16="http://schemas.microsoft.com/office/drawing/2014/main" id="{458EA923-9F9C-F143-9968-B4F84457407F}"/>
              </a:ext>
            </a:extLst>
          </p:cNvPr>
          <p:cNvSpPr txBox="1"/>
          <p:nvPr/>
        </p:nvSpPr>
        <p:spPr>
          <a:xfrm>
            <a:off x="2705715" y="589946"/>
            <a:ext cx="3570786" cy="830997"/>
          </a:xfrm>
          <a:prstGeom prst="rect">
            <a:avLst/>
          </a:prstGeom>
          <a:noFill/>
        </p:spPr>
        <p:txBody>
          <a:bodyPr wrap="none" rtlCol="0">
            <a:spAutoFit/>
          </a:bodyPr>
          <a:lstStyle/>
          <a:p>
            <a:r>
              <a:rPr lang="en-US" sz="1600" b="1" dirty="0"/>
              <a:t>SECOND MISSIONARY JOURNEY </a:t>
            </a:r>
          </a:p>
          <a:p>
            <a:r>
              <a:rPr lang="en-US" sz="1600" dirty="0"/>
              <a:t>Syria, Cilicia, Galatia, Troas, Philippi, </a:t>
            </a:r>
          </a:p>
          <a:p>
            <a:r>
              <a:rPr lang="en-US" sz="1600" dirty="0" err="1"/>
              <a:t>Thesss</a:t>
            </a:r>
            <a:r>
              <a:rPr lang="en-US" sz="1600" dirty="0"/>
              <a:t>, Berea, Athens, Corinth, </a:t>
            </a:r>
            <a:r>
              <a:rPr lang="en-US" sz="1600" b="1" dirty="0"/>
              <a:t>Ephesus</a:t>
            </a:r>
          </a:p>
        </p:txBody>
      </p:sp>
      <p:sp>
        <p:nvSpPr>
          <p:cNvPr id="58" name="TextBox 57">
            <a:extLst>
              <a:ext uri="{FF2B5EF4-FFF2-40B4-BE49-F238E27FC236}">
                <a16:creationId xmlns:a16="http://schemas.microsoft.com/office/drawing/2014/main" id="{F964EBF2-CAA6-B546-9B03-3C2CFAED7295}"/>
              </a:ext>
            </a:extLst>
          </p:cNvPr>
          <p:cNvSpPr txBox="1"/>
          <p:nvPr/>
        </p:nvSpPr>
        <p:spPr>
          <a:xfrm>
            <a:off x="2826917" y="3008468"/>
            <a:ext cx="1804468" cy="338554"/>
          </a:xfrm>
          <a:prstGeom prst="rect">
            <a:avLst/>
          </a:prstGeom>
          <a:noFill/>
        </p:spPr>
        <p:txBody>
          <a:bodyPr wrap="none" rtlCol="0">
            <a:spAutoFit/>
          </a:bodyPr>
          <a:lstStyle/>
          <a:p>
            <a:r>
              <a:rPr lang="en-US" sz="1600" dirty="0"/>
              <a:t>Arrest in Jerusalem</a:t>
            </a:r>
          </a:p>
        </p:txBody>
      </p:sp>
      <p:sp>
        <p:nvSpPr>
          <p:cNvPr id="59" name="TextBox 58">
            <a:extLst>
              <a:ext uri="{FF2B5EF4-FFF2-40B4-BE49-F238E27FC236}">
                <a16:creationId xmlns:a16="http://schemas.microsoft.com/office/drawing/2014/main" id="{F9B546D9-BB2A-9D4A-A679-FE8506DFD0F4}"/>
              </a:ext>
            </a:extLst>
          </p:cNvPr>
          <p:cNvSpPr txBox="1"/>
          <p:nvPr/>
        </p:nvSpPr>
        <p:spPr>
          <a:xfrm>
            <a:off x="2817068" y="3267814"/>
            <a:ext cx="2396810" cy="338554"/>
          </a:xfrm>
          <a:prstGeom prst="rect">
            <a:avLst/>
          </a:prstGeom>
          <a:noFill/>
        </p:spPr>
        <p:txBody>
          <a:bodyPr wrap="none" rtlCol="0">
            <a:spAutoFit/>
          </a:bodyPr>
          <a:lstStyle/>
          <a:p>
            <a:r>
              <a:rPr lang="en-US" sz="1600" dirty="0"/>
              <a:t>Imprisonment in Caesarea</a:t>
            </a:r>
          </a:p>
        </p:txBody>
      </p:sp>
      <p:sp>
        <p:nvSpPr>
          <p:cNvPr id="60" name="TextBox 59">
            <a:extLst>
              <a:ext uri="{FF2B5EF4-FFF2-40B4-BE49-F238E27FC236}">
                <a16:creationId xmlns:a16="http://schemas.microsoft.com/office/drawing/2014/main" id="{911A39E0-97E4-B940-A4F1-759BF9B21086}"/>
              </a:ext>
            </a:extLst>
          </p:cNvPr>
          <p:cNvSpPr txBox="1"/>
          <p:nvPr/>
        </p:nvSpPr>
        <p:spPr>
          <a:xfrm>
            <a:off x="2803786" y="3502695"/>
            <a:ext cx="1583254" cy="338554"/>
          </a:xfrm>
          <a:prstGeom prst="rect">
            <a:avLst/>
          </a:prstGeom>
          <a:noFill/>
        </p:spPr>
        <p:txBody>
          <a:bodyPr wrap="none" rtlCol="0">
            <a:spAutoFit/>
          </a:bodyPr>
          <a:lstStyle/>
          <a:p>
            <a:r>
              <a:rPr lang="en-US" sz="1600" dirty="0"/>
              <a:t>Voyage to Rome</a:t>
            </a:r>
          </a:p>
        </p:txBody>
      </p:sp>
      <p:sp>
        <p:nvSpPr>
          <p:cNvPr id="61" name="TextBox 60">
            <a:extLst>
              <a:ext uri="{FF2B5EF4-FFF2-40B4-BE49-F238E27FC236}">
                <a16:creationId xmlns:a16="http://schemas.microsoft.com/office/drawing/2014/main" id="{7587C308-B079-1041-AE7C-AB91C810FB6C}"/>
              </a:ext>
            </a:extLst>
          </p:cNvPr>
          <p:cNvSpPr txBox="1"/>
          <p:nvPr/>
        </p:nvSpPr>
        <p:spPr>
          <a:xfrm>
            <a:off x="2803786" y="3815628"/>
            <a:ext cx="2657651" cy="338554"/>
          </a:xfrm>
          <a:prstGeom prst="rect">
            <a:avLst/>
          </a:prstGeom>
          <a:noFill/>
        </p:spPr>
        <p:txBody>
          <a:bodyPr wrap="none" rtlCol="0">
            <a:spAutoFit/>
          </a:bodyPr>
          <a:lstStyle/>
          <a:p>
            <a:r>
              <a:rPr lang="en-US" sz="1600" dirty="0"/>
              <a:t>Paul’s imprisonment in Rome</a:t>
            </a:r>
          </a:p>
        </p:txBody>
      </p:sp>
      <p:sp>
        <p:nvSpPr>
          <p:cNvPr id="62" name="TextBox 61">
            <a:extLst>
              <a:ext uri="{FF2B5EF4-FFF2-40B4-BE49-F238E27FC236}">
                <a16:creationId xmlns:a16="http://schemas.microsoft.com/office/drawing/2014/main" id="{3DB4390E-E851-6B4F-A70F-424288A81556}"/>
              </a:ext>
            </a:extLst>
          </p:cNvPr>
          <p:cNvSpPr txBox="1"/>
          <p:nvPr/>
        </p:nvSpPr>
        <p:spPr>
          <a:xfrm>
            <a:off x="2799408" y="5325579"/>
            <a:ext cx="2353914" cy="338554"/>
          </a:xfrm>
          <a:prstGeom prst="rect">
            <a:avLst/>
          </a:prstGeom>
          <a:noFill/>
        </p:spPr>
        <p:txBody>
          <a:bodyPr wrap="none" rtlCol="0">
            <a:spAutoFit/>
          </a:bodyPr>
          <a:lstStyle/>
          <a:p>
            <a:r>
              <a:rPr lang="en-US" sz="1600" dirty="0"/>
              <a:t>Paul’s release from prison</a:t>
            </a:r>
          </a:p>
        </p:txBody>
      </p:sp>
      <p:sp>
        <p:nvSpPr>
          <p:cNvPr id="64" name="TextBox 63">
            <a:extLst>
              <a:ext uri="{FF2B5EF4-FFF2-40B4-BE49-F238E27FC236}">
                <a16:creationId xmlns:a16="http://schemas.microsoft.com/office/drawing/2014/main" id="{E6C5CD12-FFC6-8B46-A8C7-E0E822D9CD0F}"/>
              </a:ext>
            </a:extLst>
          </p:cNvPr>
          <p:cNvSpPr txBox="1"/>
          <p:nvPr/>
        </p:nvSpPr>
        <p:spPr>
          <a:xfrm>
            <a:off x="2807059" y="5767559"/>
            <a:ext cx="2798330" cy="338554"/>
          </a:xfrm>
          <a:prstGeom prst="rect">
            <a:avLst/>
          </a:prstGeom>
          <a:noFill/>
        </p:spPr>
        <p:txBody>
          <a:bodyPr wrap="none" rtlCol="0">
            <a:spAutoFit/>
          </a:bodyPr>
          <a:lstStyle/>
          <a:p>
            <a:r>
              <a:rPr lang="en-US" sz="1600" dirty="0"/>
              <a:t>Second imprisonment in Rome</a:t>
            </a:r>
          </a:p>
        </p:txBody>
      </p:sp>
      <p:sp>
        <p:nvSpPr>
          <p:cNvPr id="65" name="TextBox 64">
            <a:extLst>
              <a:ext uri="{FF2B5EF4-FFF2-40B4-BE49-F238E27FC236}">
                <a16:creationId xmlns:a16="http://schemas.microsoft.com/office/drawing/2014/main" id="{EA7CC2E3-B6DB-6A4D-8AAD-DDE5F4DAE836}"/>
              </a:ext>
            </a:extLst>
          </p:cNvPr>
          <p:cNvSpPr txBox="1"/>
          <p:nvPr/>
        </p:nvSpPr>
        <p:spPr>
          <a:xfrm>
            <a:off x="2819185" y="6224590"/>
            <a:ext cx="2642252" cy="553998"/>
          </a:xfrm>
          <a:prstGeom prst="rect">
            <a:avLst/>
          </a:prstGeom>
          <a:noFill/>
        </p:spPr>
        <p:txBody>
          <a:bodyPr wrap="square" rtlCol="0">
            <a:spAutoFit/>
          </a:bodyPr>
          <a:lstStyle/>
          <a:p>
            <a:r>
              <a:rPr lang="en-US" sz="1600" dirty="0"/>
              <a:t>Paul’s Martyrdom</a:t>
            </a:r>
          </a:p>
          <a:p>
            <a:r>
              <a:rPr lang="en-US" sz="1400" dirty="0"/>
              <a:t>	</a:t>
            </a:r>
          </a:p>
        </p:txBody>
      </p:sp>
      <p:sp>
        <p:nvSpPr>
          <p:cNvPr id="67" name="TextBox 66">
            <a:extLst>
              <a:ext uri="{FF2B5EF4-FFF2-40B4-BE49-F238E27FC236}">
                <a16:creationId xmlns:a16="http://schemas.microsoft.com/office/drawing/2014/main" id="{DB0E4738-16D9-BC41-ACDD-FCBCA9A6E71D}"/>
              </a:ext>
            </a:extLst>
          </p:cNvPr>
          <p:cNvSpPr txBox="1"/>
          <p:nvPr/>
        </p:nvSpPr>
        <p:spPr>
          <a:xfrm>
            <a:off x="1844864" y="6491033"/>
            <a:ext cx="5622373" cy="369332"/>
          </a:xfrm>
          <a:prstGeom prst="rect">
            <a:avLst/>
          </a:prstGeom>
          <a:noFill/>
        </p:spPr>
        <p:txBody>
          <a:bodyPr wrap="none" rtlCol="0">
            <a:spAutoFit/>
          </a:bodyPr>
          <a:lstStyle/>
          <a:p>
            <a:r>
              <a:rPr lang="en-US" dirty="0"/>
              <a:t>*</a:t>
            </a:r>
            <a:r>
              <a:rPr lang="en-US" sz="1400" dirty="0"/>
              <a:t>Taken from Harkrider Workbook Commentary on Acts - Book 1, </a:t>
            </a:r>
            <a:r>
              <a:rPr lang="en-US" sz="1400" i="1" dirty="0"/>
              <a:t>page 4-5</a:t>
            </a:r>
          </a:p>
        </p:txBody>
      </p:sp>
      <p:sp>
        <p:nvSpPr>
          <p:cNvPr id="3" name="TextBox 2">
            <a:extLst>
              <a:ext uri="{FF2B5EF4-FFF2-40B4-BE49-F238E27FC236}">
                <a16:creationId xmlns:a16="http://schemas.microsoft.com/office/drawing/2014/main" id="{F4BAD97B-CA8F-0642-B7F8-AC2E3FC85FCB}"/>
              </a:ext>
            </a:extLst>
          </p:cNvPr>
          <p:cNvSpPr txBox="1"/>
          <p:nvPr/>
        </p:nvSpPr>
        <p:spPr>
          <a:xfrm>
            <a:off x="1688205" y="1635159"/>
            <a:ext cx="761427" cy="646331"/>
          </a:xfrm>
          <a:prstGeom prst="rect">
            <a:avLst/>
          </a:prstGeom>
          <a:noFill/>
        </p:spPr>
        <p:txBody>
          <a:bodyPr wrap="none" rtlCol="0">
            <a:spAutoFit/>
          </a:bodyPr>
          <a:lstStyle/>
          <a:p>
            <a:r>
              <a:rPr lang="en-US" dirty="0"/>
              <a:t>18:23-</a:t>
            </a:r>
          </a:p>
          <a:p>
            <a:r>
              <a:rPr lang="en-US" dirty="0"/>
              <a:t>21:17</a:t>
            </a:r>
          </a:p>
        </p:txBody>
      </p:sp>
      <p:sp>
        <p:nvSpPr>
          <p:cNvPr id="5" name="TextBox 4">
            <a:extLst>
              <a:ext uri="{FF2B5EF4-FFF2-40B4-BE49-F238E27FC236}">
                <a16:creationId xmlns:a16="http://schemas.microsoft.com/office/drawing/2014/main" id="{4DAB6A22-4C29-E544-883F-785CD8EAC3A2}"/>
              </a:ext>
            </a:extLst>
          </p:cNvPr>
          <p:cNvSpPr txBox="1"/>
          <p:nvPr/>
        </p:nvSpPr>
        <p:spPr>
          <a:xfrm>
            <a:off x="2741427" y="1667515"/>
            <a:ext cx="2963440" cy="830997"/>
          </a:xfrm>
          <a:prstGeom prst="rect">
            <a:avLst/>
          </a:prstGeom>
          <a:noFill/>
        </p:spPr>
        <p:txBody>
          <a:bodyPr wrap="none" rtlCol="0">
            <a:spAutoFit/>
          </a:bodyPr>
          <a:lstStyle/>
          <a:p>
            <a:r>
              <a:rPr lang="en-US" sz="1600" b="1" dirty="0"/>
              <a:t>THIRD MISSIONARY JOURNEY</a:t>
            </a:r>
          </a:p>
          <a:p>
            <a:r>
              <a:rPr lang="en-US" sz="1600" b="1" dirty="0"/>
              <a:t>Ephesus</a:t>
            </a:r>
            <a:r>
              <a:rPr lang="en-US" sz="1600" dirty="0"/>
              <a:t>, Macedonia, Achaia, </a:t>
            </a:r>
          </a:p>
          <a:p>
            <a:r>
              <a:rPr lang="en-US" sz="1600" dirty="0"/>
              <a:t>Corinth, Philippi, Troas, Miletus</a:t>
            </a:r>
          </a:p>
        </p:txBody>
      </p:sp>
      <p:cxnSp>
        <p:nvCxnSpPr>
          <p:cNvPr id="7" name="Straight Connector 6">
            <a:extLst>
              <a:ext uri="{FF2B5EF4-FFF2-40B4-BE49-F238E27FC236}">
                <a16:creationId xmlns:a16="http://schemas.microsoft.com/office/drawing/2014/main" id="{8BE3FDFA-C04D-4542-8E90-9339FA1ED464}"/>
              </a:ext>
            </a:extLst>
          </p:cNvPr>
          <p:cNvCxnSpPr>
            <a:cxnSpLocks/>
          </p:cNvCxnSpPr>
          <p:nvPr/>
        </p:nvCxnSpPr>
        <p:spPr>
          <a:xfrm flipH="1">
            <a:off x="6287486" y="584066"/>
            <a:ext cx="28950" cy="58822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A20AC5DD-D0DE-5441-AA1A-AAF4813E6127}"/>
              </a:ext>
            </a:extLst>
          </p:cNvPr>
          <p:cNvCxnSpPr>
            <a:cxnSpLocks/>
          </p:cNvCxnSpPr>
          <p:nvPr/>
        </p:nvCxnSpPr>
        <p:spPr>
          <a:xfrm flipV="1">
            <a:off x="6310044" y="560615"/>
            <a:ext cx="2605356" cy="5051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2B5B7AA5-09BB-3E49-BCF7-5E9CE6685CF5}"/>
              </a:ext>
            </a:extLst>
          </p:cNvPr>
          <p:cNvCxnSpPr>
            <a:cxnSpLocks/>
          </p:cNvCxnSpPr>
          <p:nvPr/>
        </p:nvCxnSpPr>
        <p:spPr>
          <a:xfrm flipH="1">
            <a:off x="8872500" y="521572"/>
            <a:ext cx="25419" cy="59444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8BD3664E-7CEC-2F40-9DA7-0CDA019DCBB0}"/>
              </a:ext>
            </a:extLst>
          </p:cNvPr>
          <p:cNvCxnSpPr>
            <a:cxnSpLocks/>
          </p:cNvCxnSpPr>
          <p:nvPr/>
        </p:nvCxnSpPr>
        <p:spPr>
          <a:xfrm flipV="1">
            <a:off x="6288290" y="6466300"/>
            <a:ext cx="2586064" cy="20867"/>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623E3F13-087D-A34B-9397-82A1D2D86969}"/>
              </a:ext>
            </a:extLst>
          </p:cNvPr>
          <p:cNvSpPr txBox="1"/>
          <p:nvPr/>
        </p:nvSpPr>
        <p:spPr>
          <a:xfrm>
            <a:off x="6597425" y="202808"/>
            <a:ext cx="2023311" cy="369332"/>
          </a:xfrm>
          <a:prstGeom prst="rect">
            <a:avLst/>
          </a:prstGeom>
          <a:noFill/>
        </p:spPr>
        <p:txBody>
          <a:bodyPr wrap="none" rtlCol="0">
            <a:spAutoFit/>
          </a:bodyPr>
          <a:lstStyle/>
          <a:p>
            <a:r>
              <a:rPr lang="en-US" b="1" dirty="0"/>
              <a:t>Letters Paul wrote</a:t>
            </a:r>
          </a:p>
        </p:txBody>
      </p:sp>
      <p:sp>
        <p:nvSpPr>
          <p:cNvPr id="44" name="TextBox 43">
            <a:extLst>
              <a:ext uri="{FF2B5EF4-FFF2-40B4-BE49-F238E27FC236}">
                <a16:creationId xmlns:a16="http://schemas.microsoft.com/office/drawing/2014/main" id="{65665813-5DD1-FC4F-9FB4-59B3BAC83E74}"/>
              </a:ext>
            </a:extLst>
          </p:cNvPr>
          <p:cNvSpPr txBox="1"/>
          <p:nvPr/>
        </p:nvSpPr>
        <p:spPr>
          <a:xfrm>
            <a:off x="6647942" y="548916"/>
            <a:ext cx="1638590" cy="338554"/>
          </a:xfrm>
          <a:prstGeom prst="rect">
            <a:avLst/>
          </a:prstGeom>
          <a:noFill/>
        </p:spPr>
        <p:txBody>
          <a:bodyPr wrap="none" rtlCol="0">
            <a:spAutoFit/>
          </a:bodyPr>
          <a:lstStyle/>
          <a:p>
            <a:pPr algn="ctr"/>
            <a:r>
              <a:rPr lang="en-US" sz="1600" b="1" dirty="0"/>
              <a:t>FROM CORINTH</a:t>
            </a:r>
          </a:p>
        </p:txBody>
      </p:sp>
      <p:sp>
        <p:nvSpPr>
          <p:cNvPr id="45" name="TextBox 44">
            <a:extLst>
              <a:ext uri="{FF2B5EF4-FFF2-40B4-BE49-F238E27FC236}">
                <a16:creationId xmlns:a16="http://schemas.microsoft.com/office/drawing/2014/main" id="{127BC4F3-C225-124A-85DC-87C175BCF147}"/>
              </a:ext>
            </a:extLst>
          </p:cNvPr>
          <p:cNvSpPr txBox="1"/>
          <p:nvPr/>
        </p:nvSpPr>
        <p:spPr>
          <a:xfrm>
            <a:off x="6402532" y="831264"/>
            <a:ext cx="2169568" cy="584775"/>
          </a:xfrm>
          <a:prstGeom prst="rect">
            <a:avLst/>
          </a:prstGeom>
          <a:noFill/>
        </p:spPr>
        <p:txBody>
          <a:bodyPr wrap="none" rtlCol="0">
            <a:spAutoFit/>
          </a:bodyPr>
          <a:lstStyle/>
          <a:p>
            <a:r>
              <a:rPr lang="en-US" sz="1600" dirty="0"/>
              <a:t>AD 52 - 1 Thessalonians</a:t>
            </a:r>
          </a:p>
          <a:p>
            <a:r>
              <a:rPr lang="en-US" sz="1600" dirty="0"/>
              <a:t>AD 53 - 2 Thessalonians</a:t>
            </a:r>
          </a:p>
        </p:txBody>
      </p:sp>
      <p:sp>
        <p:nvSpPr>
          <p:cNvPr id="46" name="TextBox 45">
            <a:extLst>
              <a:ext uri="{FF2B5EF4-FFF2-40B4-BE49-F238E27FC236}">
                <a16:creationId xmlns:a16="http://schemas.microsoft.com/office/drawing/2014/main" id="{89BBDE5E-D461-F142-BD76-FEAF4094A2FA}"/>
              </a:ext>
            </a:extLst>
          </p:cNvPr>
          <p:cNvSpPr txBox="1"/>
          <p:nvPr/>
        </p:nvSpPr>
        <p:spPr>
          <a:xfrm>
            <a:off x="6675091" y="1579629"/>
            <a:ext cx="1478290" cy="307777"/>
          </a:xfrm>
          <a:prstGeom prst="rect">
            <a:avLst/>
          </a:prstGeom>
          <a:noFill/>
        </p:spPr>
        <p:txBody>
          <a:bodyPr wrap="none" rtlCol="0">
            <a:spAutoFit/>
          </a:bodyPr>
          <a:lstStyle/>
          <a:p>
            <a:r>
              <a:rPr lang="en-US" sz="1400" b="1" dirty="0"/>
              <a:t>FROM EPHESUS</a:t>
            </a:r>
          </a:p>
        </p:txBody>
      </p:sp>
      <p:sp>
        <p:nvSpPr>
          <p:cNvPr id="47" name="TextBox 46">
            <a:extLst>
              <a:ext uri="{FF2B5EF4-FFF2-40B4-BE49-F238E27FC236}">
                <a16:creationId xmlns:a16="http://schemas.microsoft.com/office/drawing/2014/main" id="{B3A52A2E-A2B3-D44E-826C-742B9C333E84}"/>
              </a:ext>
            </a:extLst>
          </p:cNvPr>
          <p:cNvSpPr txBox="1"/>
          <p:nvPr/>
        </p:nvSpPr>
        <p:spPr>
          <a:xfrm>
            <a:off x="6597425" y="1797894"/>
            <a:ext cx="1533177" cy="276999"/>
          </a:xfrm>
          <a:prstGeom prst="rect">
            <a:avLst/>
          </a:prstGeom>
          <a:noFill/>
        </p:spPr>
        <p:txBody>
          <a:bodyPr wrap="none" rtlCol="0">
            <a:spAutoFit/>
          </a:bodyPr>
          <a:lstStyle/>
          <a:p>
            <a:r>
              <a:rPr lang="en-US" sz="1200" dirty="0"/>
              <a:t>AD 56- 1 Corinthians</a:t>
            </a:r>
          </a:p>
        </p:txBody>
      </p:sp>
      <p:sp>
        <p:nvSpPr>
          <p:cNvPr id="70" name="TextBox 69">
            <a:extLst>
              <a:ext uri="{FF2B5EF4-FFF2-40B4-BE49-F238E27FC236}">
                <a16:creationId xmlns:a16="http://schemas.microsoft.com/office/drawing/2014/main" id="{1361C123-C12F-9248-9377-493F4D86BDB3}"/>
              </a:ext>
            </a:extLst>
          </p:cNvPr>
          <p:cNvSpPr txBox="1"/>
          <p:nvPr/>
        </p:nvSpPr>
        <p:spPr>
          <a:xfrm>
            <a:off x="6541704" y="1968596"/>
            <a:ext cx="2134751" cy="492443"/>
          </a:xfrm>
          <a:prstGeom prst="rect">
            <a:avLst/>
          </a:prstGeom>
          <a:noFill/>
        </p:spPr>
        <p:txBody>
          <a:bodyPr wrap="square" rtlCol="0">
            <a:spAutoFit/>
          </a:bodyPr>
          <a:lstStyle/>
          <a:p>
            <a:r>
              <a:rPr lang="en-US" sz="1400" b="1" dirty="0"/>
              <a:t>FROM MACEDONIA</a:t>
            </a:r>
          </a:p>
          <a:p>
            <a:r>
              <a:rPr lang="en-US" sz="1200" dirty="0"/>
              <a:t>AD 57 - 2 Corinthians</a:t>
            </a:r>
          </a:p>
        </p:txBody>
      </p:sp>
      <p:sp>
        <p:nvSpPr>
          <p:cNvPr id="82" name="TextBox 81">
            <a:extLst>
              <a:ext uri="{FF2B5EF4-FFF2-40B4-BE49-F238E27FC236}">
                <a16:creationId xmlns:a16="http://schemas.microsoft.com/office/drawing/2014/main" id="{7480A6B1-8564-2E4F-8FF2-C6A5E08B3B86}"/>
              </a:ext>
            </a:extLst>
          </p:cNvPr>
          <p:cNvSpPr txBox="1"/>
          <p:nvPr/>
        </p:nvSpPr>
        <p:spPr>
          <a:xfrm>
            <a:off x="6666264" y="2360103"/>
            <a:ext cx="1455270" cy="307777"/>
          </a:xfrm>
          <a:prstGeom prst="rect">
            <a:avLst/>
          </a:prstGeom>
          <a:noFill/>
        </p:spPr>
        <p:txBody>
          <a:bodyPr wrap="none" rtlCol="0">
            <a:spAutoFit/>
          </a:bodyPr>
          <a:lstStyle/>
          <a:p>
            <a:r>
              <a:rPr lang="en-US" sz="1400" b="1" dirty="0"/>
              <a:t>FROM CORINTH</a:t>
            </a:r>
          </a:p>
        </p:txBody>
      </p:sp>
      <p:sp>
        <p:nvSpPr>
          <p:cNvPr id="83" name="TextBox 82">
            <a:extLst>
              <a:ext uri="{FF2B5EF4-FFF2-40B4-BE49-F238E27FC236}">
                <a16:creationId xmlns:a16="http://schemas.microsoft.com/office/drawing/2014/main" id="{C29F8E68-45BE-F246-A8FB-0F0ED947CCE5}"/>
              </a:ext>
            </a:extLst>
          </p:cNvPr>
          <p:cNvSpPr txBox="1"/>
          <p:nvPr/>
        </p:nvSpPr>
        <p:spPr>
          <a:xfrm>
            <a:off x="6707040" y="2587063"/>
            <a:ext cx="1257460" cy="461665"/>
          </a:xfrm>
          <a:prstGeom prst="rect">
            <a:avLst/>
          </a:prstGeom>
          <a:noFill/>
        </p:spPr>
        <p:txBody>
          <a:bodyPr wrap="none" rtlCol="0">
            <a:spAutoFit/>
          </a:bodyPr>
          <a:lstStyle/>
          <a:p>
            <a:r>
              <a:rPr lang="en-US" sz="1200" dirty="0"/>
              <a:t>AD 57 - Romans</a:t>
            </a:r>
          </a:p>
          <a:p>
            <a:r>
              <a:rPr lang="en-US" sz="1200" dirty="0"/>
              <a:t>AD 57 - Galatians</a:t>
            </a:r>
          </a:p>
        </p:txBody>
      </p:sp>
      <p:sp>
        <p:nvSpPr>
          <p:cNvPr id="84" name="TextBox 83">
            <a:extLst>
              <a:ext uri="{FF2B5EF4-FFF2-40B4-BE49-F238E27FC236}">
                <a16:creationId xmlns:a16="http://schemas.microsoft.com/office/drawing/2014/main" id="{B3362BBE-1F03-1541-A56F-52B45CB140E1}"/>
              </a:ext>
            </a:extLst>
          </p:cNvPr>
          <p:cNvSpPr txBox="1"/>
          <p:nvPr/>
        </p:nvSpPr>
        <p:spPr>
          <a:xfrm>
            <a:off x="6858000" y="3815517"/>
            <a:ext cx="1202573" cy="307777"/>
          </a:xfrm>
          <a:prstGeom prst="rect">
            <a:avLst/>
          </a:prstGeom>
          <a:noFill/>
        </p:spPr>
        <p:txBody>
          <a:bodyPr wrap="none" rtlCol="0">
            <a:spAutoFit/>
          </a:bodyPr>
          <a:lstStyle/>
          <a:p>
            <a:r>
              <a:rPr lang="en-US" sz="1400" b="1" dirty="0"/>
              <a:t>FROM ROME</a:t>
            </a:r>
          </a:p>
        </p:txBody>
      </p:sp>
      <p:sp>
        <p:nvSpPr>
          <p:cNvPr id="85" name="TextBox 84">
            <a:extLst>
              <a:ext uri="{FF2B5EF4-FFF2-40B4-BE49-F238E27FC236}">
                <a16:creationId xmlns:a16="http://schemas.microsoft.com/office/drawing/2014/main" id="{E887A3DC-40BD-454A-AB6B-7BFCDFEBAB64}"/>
              </a:ext>
            </a:extLst>
          </p:cNvPr>
          <p:cNvSpPr txBox="1"/>
          <p:nvPr/>
        </p:nvSpPr>
        <p:spPr>
          <a:xfrm>
            <a:off x="6737117" y="4009509"/>
            <a:ext cx="1575752" cy="954107"/>
          </a:xfrm>
          <a:prstGeom prst="rect">
            <a:avLst/>
          </a:prstGeom>
          <a:noFill/>
        </p:spPr>
        <p:txBody>
          <a:bodyPr wrap="none" rtlCol="0">
            <a:spAutoFit/>
          </a:bodyPr>
          <a:lstStyle/>
          <a:p>
            <a:r>
              <a:rPr lang="en-US" sz="1400" dirty="0"/>
              <a:t>AD 62 - Colossians</a:t>
            </a:r>
          </a:p>
          <a:p>
            <a:r>
              <a:rPr lang="en-US" sz="1400" dirty="0"/>
              <a:t>AD 62 - </a:t>
            </a:r>
            <a:r>
              <a:rPr lang="en-US" sz="1400" b="1" dirty="0"/>
              <a:t>Ephesians</a:t>
            </a:r>
          </a:p>
          <a:p>
            <a:r>
              <a:rPr lang="en-US" sz="1400" dirty="0"/>
              <a:t>AD - 62 Philippians</a:t>
            </a:r>
          </a:p>
          <a:p>
            <a:r>
              <a:rPr lang="en-US" sz="1400" dirty="0"/>
              <a:t>AD 62 - Philemon</a:t>
            </a:r>
          </a:p>
        </p:txBody>
      </p:sp>
      <p:sp>
        <p:nvSpPr>
          <p:cNvPr id="86" name="TextBox 85">
            <a:extLst>
              <a:ext uri="{FF2B5EF4-FFF2-40B4-BE49-F238E27FC236}">
                <a16:creationId xmlns:a16="http://schemas.microsoft.com/office/drawing/2014/main" id="{EC9BE45D-AB97-4E47-B4AD-85CAEB9BCECA}"/>
              </a:ext>
            </a:extLst>
          </p:cNvPr>
          <p:cNvSpPr txBox="1"/>
          <p:nvPr/>
        </p:nvSpPr>
        <p:spPr>
          <a:xfrm>
            <a:off x="6712463" y="5007718"/>
            <a:ext cx="1733039" cy="307777"/>
          </a:xfrm>
          <a:prstGeom prst="rect">
            <a:avLst/>
          </a:prstGeom>
          <a:noFill/>
        </p:spPr>
        <p:txBody>
          <a:bodyPr wrap="none" rtlCol="0">
            <a:spAutoFit/>
          </a:bodyPr>
          <a:lstStyle/>
          <a:p>
            <a:r>
              <a:rPr lang="en-US" sz="1400" b="1" dirty="0"/>
              <a:t>FROM MACEDONIA</a:t>
            </a:r>
          </a:p>
        </p:txBody>
      </p:sp>
      <p:sp>
        <p:nvSpPr>
          <p:cNvPr id="87" name="TextBox 86">
            <a:extLst>
              <a:ext uri="{FF2B5EF4-FFF2-40B4-BE49-F238E27FC236}">
                <a16:creationId xmlns:a16="http://schemas.microsoft.com/office/drawing/2014/main" id="{9A4FA7CB-3F37-264D-9F1A-75A5E77BB649}"/>
              </a:ext>
            </a:extLst>
          </p:cNvPr>
          <p:cNvSpPr txBox="1"/>
          <p:nvPr/>
        </p:nvSpPr>
        <p:spPr>
          <a:xfrm>
            <a:off x="6858000" y="5161606"/>
            <a:ext cx="1507720" cy="523220"/>
          </a:xfrm>
          <a:prstGeom prst="rect">
            <a:avLst/>
          </a:prstGeom>
          <a:noFill/>
        </p:spPr>
        <p:txBody>
          <a:bodyPr wrap="none" rtlCol="0">
            <a:spAutoFit/>
          </a:bodyPr>
          <a:lstStyle/>
          <a:p>
            <a:r>
              <a:rPr lang="en-US" sz="1400" dirty="0"/>
              <a:t>AD 66 - 1 Timothy</a:t>
            </a:r>
          </a:p>
          <a:p>
            <a:r>
              <a:rPr lang="en-US" sz="1400" dirty="0"/>
              <a:t>AD 66 - Titus</a:t>
            </a:r>
          </a:p>
        </p:txBody>
      </p:sp>
      <p:sp>
        <p:nvSpPr>
          <p:cNvPr id="90" name="TextBox 89">
            <a:extLst>
              <a:ext uri="{FF2B5EF4-FFF2-40B4-BE49-F238E27FC236}">
                <a16:creationId xmlns:a16="http://schemas.microsoft.com/office/drawing/2014/main" id="{750A2F8D-92D1-4C4C-AA32-642428F7EB7D}"/>
              </a:ext>
            </a:extLst>
          </p:cNvPr>
          <p:cNvSpPr txBox="1"/>
          <p:nvPr/>
        </p:nvSpPr>
        <p:spPr>
          <a:xfrm>
            <a:off x="6824974" y="5623262"/>
            <a:ext cx="1202573" cy="307777"/>
          </a:xfrm>
          <a:prstGeom prst="rect">
            <a:avLst/>
          </a:prstGeom>
          <a:noFill/>
        </p:spPr>
        <p:txBody>
          <a:bodyPr wrap="none" rtlCol="0">
            <a:spAutoFit/>
          </a:bodyPr>
          <a:lstStyle/>
          <a:p>
            <a:r>
              <a:rPr lang="en-US" sz="1400" b="1" dirty="0"/>
              <a:t>FROM ROME</a:t>
            </a:r>
          </a:p>
        </p:txBody>
      </p:sp>
      <p:sp>
        <p:nvSpPr>
          <p:cNvPr id="91" name="TextBox 90">
            <a:extLst>
              <a:ext uri="{FF2B5EF4-FFF2-40B4-BE49-F238E27FC236}">
                <a16:creationId xmlns:a16="http://schemas.microsoft.com/office/drawing/2014/main" id="{FC3A86F3-0F4C-2B4C-8EEF-2C708B38FD20}"/>
              </a:ext>
            </a:extLst>
          </p:cNvPr>
          <p:cNvSpPr txBox="1"/>
          <p:nvPr/>
        </p:nvSpPr>
        <p:spPr>
          <a:xfrm>
            <a:off x="6661455" y="5782024"/>
            <a:ext cx="1651414" cy="523220"/>
          </a:xfrm>
          <a:prstGeom prst="rect">
            <a:avLst/>
          </a:prstGeom>
          <a:noFill/>
        </p:spPr>
        <p:txBody>
          <a:bodyPr wrap="none" rtlCol="0">
            <a:spAutoFit/>
          </a:bodyPr>
          <a:lstStyle/>
          <a:p>
            <a:r>
              <a:rPr lang="en-US" sz="1400" dirty="0"/>
              <a:t>AD 66 - Hebrews (?)</a:t>
            </a:r>
          </a:p>
          <a:p>
            <a:r>
              <a:rPr lang="en-US" sz="1400" dirty="0"/>
              <a:t>AD 67 - 2 Timothy</a:t>
            </a:r>
          </a:p>
        </p:txBody>
      </p:sp>
      <p:sp>
        <p:nvSpPr>
          <p:cNvPr id="6" name="TextBox 5">
            <a:extLst>
              <a:ext uri="{FF2B5EF4-FFF2-40B4-BE49-F238E27FC236}">
                <a16:creationId xmlns:a16="http://schemas.microsoft.com/office/drawing/2014/main" id="{30E5FE7D-EABE-EE48-B2C2-2996F6FE14F0}"/>
              </a:ext>
            </a:extLst>
          </p:cNvPr>
          <p:cNvSpPr txBox="1"/>
          <p:nvPr/>
        </p:nvSpPr>
        <p:spPr>
          <a:xfrm>
            <a:off x="1800757" y="4667504"/>
            <a:ext cx="3383747" cy="369332"/>
          </a:xfrm>
          <a:prstGeom prst="rect">
            <a:avLst/>
          </a:prstGeom>
          <a:noFill/>
          <a:ln w="28575">
            <a:solidFill>
              <a:schemeClr val="tx1"/>
            </a:solidFill>
          </a:ln>
        </p:spPr>
        <p:txBody>
          <a:bodyPr wrap="none" rtlCol="0">
            <a:spAutoFit/>
          </a:bodyPr>
          <a:lstStyle/>
          <a:p>
            <a:r>
              <a:rPr lang="en-US" dirty="0"/>
              <a:t>---</a:t>
            </a:r>
            <a:r>
              <a:rPr lang="en-US" b="1" dirty="0"/>
              <a:t>The Book of Acts Ends Here-</a:t>
            </a:r>
            <a:r>
              <a:rPr lang="en-US" dirty="0"/>
              <a:t>--</a:t>
            </a:r>
          </a:p>
        </p:txBody>
      </p:sp>
      <p:cxnSp>
        <p:nvCxnSpPr>
          <p:cNvPr id="17" name="Straight Arrow Connector 16">
            <a:extLst>
              <a:ext uri="{FF2B5EF4-FFF2-40B4-BE49-F238E27FC236}">
                <a16:creationId xmlns:a16="http://schemas.microsoft.com/office/drawing/2014/main" id="{B83A43CD-784A-A744-A356-52E95BC206C2}"/>
              </a:ext>
            </a:extLst>
          </p:cNvPr>
          <p:cNvCxnSpPr/>
          <p:nvPr/>
        </p:nvCxnSpPr>
        <p:spPr>
          <a:xfrm>
            <a:off x="5931857" y="3462736"/>
            <a:ext cx="914400" cy="914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21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F58B-46BA-564D-ABBB-4F74A02F6424}"/>
              </a:ext>
            </a:extLst>
          </p:cNvPr>
          <p:cNvSpPr>
            <a:spLocks noGrp="1"/>
          </p:cNvSpPr>
          <p:nvPr>
            <p:ph type="title"/>
          </p:nvPr>
        </p:nvSpPr>
        <p:spPr>
          <a:xfrm>
            <a:off x="147637" y="20955"/>
            <a:ext cx="8848726" cy="1608046"/>
          </a:xfrm>
        </p:spPr>
        <p:txBody>
          <a:bodyPr>
            <a:normAutofit/>
          </a:bodyPr>
          <a:lstStyle/>
          <a:p>
            <a:r>
              <a:rPr lang="en-US" sz="3200" dirty="0"/>
              <a:t>The Second Missionary Journey (Acts 15:36-18:22)</a:t>
            </a:r>
          </a:p>
        </p:txBody>
      </p:sp>
      <p:sp>
        <p:nvSpPr>
          <p:cNvPr id="4" name="TextBox 3">
            <a:extLst>
              <a:ext uri="{FF2B5EF4-FFF2-40B4-BE49-F238E27FC236}">
                <a16:creationId xmlns:a16="http://schemas.microsoft.com/office/drawing/2014/main" id="{429802CA-FE44-BD41-8B61-4F3E5E1CCF9D}"/>
              </a:ext>
            </a:extLst>
          </p:cNvPr>
          <p:cNvSpPr txBox="1"/>
          <p:nvPr/>
        </p:nvSpPr>
        <p:spPr>
          <a:xfrm>
            <a:off x="95250" y="1629001"/>
            <a:ext cx="1709738" cy="3139321"/>
          </a:xfrm>
          <a:prstGeom prst="rect">
            <a:avLst/>
          </a:prstGeom>
          <a:solidFill>
            <a:schemeClr val="accent1"/>
          </a:solidFill>
        </p:spPr>
        <p:txBody>
          <a:bodyPr wrap="square" rtlCol="0">
            <a:spAutoFit/>
          </a:bodyPr>
          <a:lstStyle/>
          <a:p>
            <a:r>
              <a:rPr lang="en-US" b="1" dirty="0"/>
              <a:t>COMPANIONS </a:t>
            </a:r>
            <a:r>
              <a:rPr lang="en-US" dirty="0"/>
              <a:t>Paul, Silas, Timothy, Luke</a:t>
            </a:r>
          </a:p>
          <a:p>
            <a:endParaRPr lang="en-US" dirty="0"/>
          </a:p>
          <a:p>
            <a:r>
              <a:rPr lang="en-US" b="1" dirty="0"/>
              <a:t>TIME</a:t>
            </a:r>
            <a:r>
              <a:rPr lang="en-US" dirty="0"/>
              <a:t>: About 3 years (AD 50-53)</a:t>
            </a:r>
          </a:p>
          <a:p>
            <a:endParaRPr lang="en-US" b="1" dirty="0"/>
          </a:p>
          <a:p>
            <a:r>
              <a:rPr lang="en-US" b="1" dirty="0"/>
              <a:t>DISTANCE</a:t>
            </a:r>
            <a:r>
              <a:rPr lang="en-US" dirty="0"/>
              <a:t> -  2800-3000 miles</a:t>
            </a:r>
          </a:p>
        </p:txBody>
      </p:sp>
      <p:sp>
        <p:nvSpPr>
          <p:cNvPr id="7" name="TextBox 6">
            <a:extLst>
              <a:ext uri="{FF2B5EF4-FFF2-40B4-BE49-F238E27FC236}">
                <a16:creationId xmlns:a16="http://schemas.microsoft.com/office/drawing/2014/main" id="{53CF41BA-684D-2C43-9E7D-0B0BA25861D9}"/>
              </a:ext>
            </a:extLst>
          </p:cNvPr>
          <p:cNvSpPr txBox="1"/>
          <p:nvPr/>
        </p:nvSpPr>
        <p:spPr>
          <a:xfrm>
            <a:off x="5543552" y="1629001"/>
            <a:ext cx="3609974" cy="4247317"/>
          </a:xfrm>
          <a:prstGeom prst="rect">
            <a:avLst/>
          </a:prstGeom>
          <a:solidFill>
            <a:schemeClr val="bg2"/>
          </a:solidFill>
          <a:ln>
            <a:solidFill>
              <a:schemeClr val="accent2">
                <a:lumMod val="60000"/>
                <a:lumOff val="40000"/>
              </a:schemeClr>
            </a:solidFill>
          </a:ln>
        </p:spPr>
        <p:txBody>
          <a:bodyPr wrap="square" rtlCol="0">
            <a:spAutoFit/>
          </a:bodyPr>
          <a:lstStyle/>
          <a:p>
            <a:r>
              <a:rPr lang="en-US" dirty="0"/>
              <a:t>              4.  </a:t>
            </a:r>
            <a:r>
              <a:rPr lang="en-US" dirty="0" err="1"/>
              <a:t>Appalonia</a:t>
            </a:r>
            <a:r>
              <a:rPr lang="en-US" dirty="0"/>
              <a:t> (17:1)</a:t>
            </a:r>
          </a:p>
          <a:p>
            <a:r>
              <a:rPr lang="en-US" dirty="0"/>
              <a:t>              5.  Thessalonica (17:1-9)</a:t>
            </a:r>
          </a:p>
          <a:p>
            <a:r>
              <a:rPr lang="en-US" dirty="0"/>
              <a:t>              6 . Berea (17:10-17)</a:t>
            </a:r>
          </a:p>
          <a:p>
            <a:pPr marL="400050" indent="-400050">
              <a:buAutoNum type="romanUcPeriod" startAt="7"/>
            </a:pPr>
            <a:r>
              <a:rPr lang="en-US" b="1" dirty="0"/>
              <a:t>PROVINCE: ACHAIA (Greece)</a:t>
            </a:r>
          </a:p>
          <a:p>
            <a:r>
              <a:rPr lang="en-US" b="1" dirty="0"/>
              <a:t>              1</a:t>
            </a:r>
            <a:r>
              <a:rPr lang="en-US" dirty="0"/>
              <a:t>.  Athens (17:15-34)</a:t>
            </a:r>
            <a:br>
              <a:rPr lang="en-US" dirty="0"/>
            </a:br>
            <a:r>
              <a:rPr lang="en-US" dirty="0"/>
              <a:t>               2.  Corinth (18:1-17)</a:t>
            </a:r>
          </a:p>
          <a:p>
            <a:r>
              <a:rPr lang="en-US" dirty="0"/>
              <a:t>               3.  </a:t>
            </a:r>
            <a:r>
              <a:rPr lang="en-US" dirty="0" err="1"/>
              <a:t>Cenchrea</a:t>
            </a:r>
            <a:r>
              <a:rPr lang="en-US" dirty="0"/>
              <a:t> (18:18</a:t>
            </a:r>
            <a:r>
              <a:rPr lang="en-US" b="1" dirty="0"/>
              <a:t>)</a:t>
            </a:r>
          </a:p>
          <a:p>
            <a:r>
              <a:rPr lang="en-US" b="1" dirty="0"/>
              <a:t> VIII.</a:t>
            </a:r>
            <a:r>
              <a:rPr lang="en-US" dirty="0"/>
              <a:t> </a:t>
            </a:r>
            <a:r>
              <a:rPr lang="en-US" b="1" dirty="0"/>
              <a:t>PROVINCE</a:t>
            </a:r>
            <a:r>
              <a:rPr lang="en-US" dirty="0"/>
              <a:t>: ASIA MINOR</a:t>
            </a:r>
            <a:br>
              <a:rPr lang="en-US" dirty="0"/>
            </a:br>
            <a:r>
              <a:rPr lang="en-US" b="1" dirty="0"/>
              <a:t>               1.  </a:t>
            </a:r>
            <a:r>
              <a:rPr lang="en-US" dirty="0"/>
              <a:t>Ephesians (18:19-21)</a:t>
            </a:r>
            <a:br>
              <a:rPr lang="en-US" dirty="0"/>
            </a:br>
            <a:r>
              <a:rPr lang="en-US" b="1" dirty="0"/>
              <a:t>IX.    PROVINCE</a:t>
            </a:r>
            <a:r>
              <a:rPr lang="en-US" dirty="0"/>
              <a:t>: SYRIA</a:t>
            </a:r>
          </a:p>
          <a:p>
            <a:r>
              <a:rPr lang="en-US" dirty="0"/>
              <a:t>               1. Caesarea (18:22) </a:t>
            </a:r>
            <a:br>
              <a:rPr lang="en-US" dirty="0"/>
            </a:br>
            <a:r>
              <a:rPr lang="en-US" dirty="0"/>
              <a:t>               2. Jerusalem (18:21-22)</a:t>
            </a:r>
            <a:br>
              <a:rPr lang="en-US" dirty="0"/>
            </a:br>
            <a:r>
              <a:rPr lang="en-US" dirty="0"/>
              <a:t>               3.  Antioch (18:22)</a:t>
            </a:r>
          </a:p>
          <a:p>
            <a:r>
              <a:rPr lang="en-US" dirty="0"/>
              <a:t>   </a:t>
            </a:r>
          </a:p>
          <a:p>
            <a:r>
              <a:rPr lang="en-US" dirty="0"/>
              <a:t>         </a:t>
            </a:r>
          </a:p>
        </p:txBody>
      </p:sp>
      <p:sp>
        <p:nvSpPr>
          <p:cNvPr id="8" name="TextBox 7">
            <a:extLst>
              <a:ext uri="{FF2B5EF4-FFF2-40B4-BE49-F238E27FC236}">
                <a16:creationId xmlns:a16="http://schemas.microsoft.com/office/drawing/2014/main" id="{EACAD28F-9500-1C48-A37E-D2642498E19A}"/>
              </a:ext>
            </a:extLst>
          </p:cNvPr>
          <p:cNvSpPr txBox="1"/>
          <p:nvPr/>
        </p:nvSpPr>
        <p:spPr>
          <a:xfrm>
            <a:off x="1857377" y="1629001"/>
            <a:ext cx="3638549" cy="5078313"/>
          </a:xfrm>
          <a:prstGeom prst="rect">
            <a:avLst/>
          </a:prstGeom>
          <a:solidFill>
            <a:schemeClr val="bg2"/>
          </a:solidFill>
          <a:ln>
            <a:solidFill>
              <a:schemeClr val="bg2"/>
            </a:solidFill>
          </a:ln>
        </p:spPr>
        <p:txBody>
          <a:bodyPr wrap="square" rtlCol="0">
            <a:spAutoFit/>
          </a:bodyPr>
          <a:lstStyle/>
          <a:p>
            <a:r>
              <a:rPr lang="en-US" b="1" dirty="0"/>
              <a:t>I.     PROVINCE: </a:t>
            </a:r>
            <a:r>
              <a:rPr lang="en-US" dirty="0"/>
              <a:t>SYRIA</a:t>
            </a:r>
          </a:p>
          <a:p>
            <a:pPr marL="800100" lvl="1" indent="-342900">
              <a:buFont typeface="+mj-lt"/>
              <a:buAutoNum type="arabicPeriod"/>
            </a:pPr>
            <a:r>
              <a:rPr lang="en-US" dirty="0"/>
              <a:t>Antioch (15:35-41)</a:t>
            </a:r>
          </a:p>
          <a:p>
            <a:pPr marL="400050" indent="-400050">
              <a:buAutoNum type="romanUcPeriod" startAt="2"/>
            </a:pPr>
            <a:r>
              <a:rPr lang="en-US" b="1" dirty="0"/>
              <a:t>PROVINCE: </a:t>
            </a:r>
            <a:r>
              <a:rPr lang="en-US" dirty="0"/>
              <a:t>CILICIA (15:41)</a:t>
            </a:r>
          </a:p>
          <a:p>
            <a:pPr marL="400050" indent="-400050">
              <a:buAutoNum type="romanUcPeriod" startAt="2"/>
            </a:pPr>
            <a:r>
              <a:rPr lang="en-US" b="1" dirty="0"/>
              <a:t>PROVINCE</a:t>
            </a:r>
            <a:r>
              <a:rPr lang="en-US" dirty="0"/>
              <a:t>: GALATIA</a:t>
            </a:r>
          </a:p>
          <a:p>
            <a:r>
              <a:rPr lang="en-US" dirty="0"/>
              <a:t>       A.  Region: Lycaonia (14:6)</a:t>
            </a:r>
          </a:p>
          <a:p>
            <a:r>
              <a:rPr lang="en-US" dirty="0"/>
              <a:t>           1.  </a:t>
            </a:r>
            <a:r>
              <a:rPr lang="en-US" dirty="0" err="1"/>
              <a:t>Derbe</a:t>
            </a:r>
            <a:r>
              <a:rPr lang="en-US" dirty="0"/>
              <a:t> (16:1-5)</a:t>
            </a:r>
            <a:br>
              <a:rPr lang="en-US" dirty="0"/>
            </a:br>
            <a:r>
              <a:rPr lang="en-US" dirty="0"/>
              <a:t>           2.  Lystra (16:1-5)</a:t>
            </a:r>
          </a:p>
          <a:p>
            <a:r>
              <a:rPr lang="en-US" dirty="0"/>
              <a:t>IV.   </a:t>
            </a:r>
            <a:r>
              <a:rPr lang="en-US" b="1" dirty="0"/>
              <a:t>PROVINCE: ASIA MINOR </a:t>
            </a:r>
          </a:p>
          <a:p>
            <a:r>
              <a:rPr lang="en-US" dirty="0"/>
              <a:t>        A. Region: Phrygia (16:6)</a:t>
            </a:r>
          </a:p>
          <a:p>
            <a:r>
              <a:rPr lang="en-US" dirty="0"/>
              <a:t>        B. Region: </a:t>
            </a:r>
            <a:r>
              <a:rPr lang="en-US" dirty="0" err="1"/>
              <a:t>Mysia</a:t>
            </a:r>
            <a:r>
              <a:rPr lang="en-US" dirty="0"/>
              <a:t> (16:7)</a:t>
            </a:r>
            <a:br>
              <a:rPr lang="en-US" dirty="0"/>
            </a:br>
            <a:r>
              <a:rPr lang="en-US" dirty="0"/>
              <a:t>            1.  Troas (16:8-11)</a:t>
            </a:r>
          </a:p>
          <a:p>
            <a:pPr marL="400050" indent="-400050">
              <a:buAutoNum type="romanUcPeriod" startAt="5"/>
            </a:pPr>
            <a:r>
              <a:rPr lang="en-US" b="1" dirty="0"/>
              <a:t>PROVINCE: </a:t>
            </a:r>
            <a:r>
              <a:rPr lang="en-US" dirty="0"/>
              <a:t>SAMO-THRACIA</a:t>
            </a:r>
            <a:br>
              <a:rPr lang="en-US" dirty="0"/>
            </a:br>
            <a:r>
              <a:rPr lang="en-US" dirty="0"/>
              <a:t> (16:11)</a:t>
            </a:r>
          </a:p>
          <a:p>
            <a:pPr marL="400050" indent="-400050">
              <a:buAutoNum type="romanUcPeriod" startAt="5"/>
            </a:pPr>
            <a:r>
              <a:rPr lang="en-US" b="1" dirty="0"/>
              <a:t>PROVINCE:</a:t>
            </a:r>
            <a:r>
              <a:rPr lang="en-US" dirty="0"/>
              <a:t> MACEDONIA (16:9)</a:t>
            </a:r>
          </a:p>
          <a:p>
            <a:r>
              <a:rPr lang="en-US" dirty="0"/>
              <a:t>             1. </a:t>
            </a:r>
            <a:r>
              <a:rPr lang="en-US" dirty="0" err="1"/>
              <a:t>Neopolis</a:t>
            </a:r>
            <a:r>
              <a:rPr lang="en-US" dirty="0"/>
              <a:t> (16:11)</a:t>
            </a:r>
          </a:p>
          <a:p>
            <a:r>
              <a:rPr lang="en-US" dirty="0"/>
              <a:t>             2. Philippi (16:12-40)</a:t>
            </a:r>
          </a:p>
          <a:p>
            <a:r>
              <a:rPr lang="en-US" dirty="0"/>
              <a:t>             3. Amphipolis (17:1)</a:t>
            </a:r>
          </a:p>
        </p:txBody>
      </p:sp>
      <p:cxnSp>
        <p:nvCxnSpPr>
          <p:cNvPr id="6" name="Straight Arrow Connector 5">
            <a:extLst>
              <a:ext uri="{FF2B5EF4-FFF2-40B4-BE49-F238E27FC236}">
                <a16:creationId xmlns:a16="http://schemas.microsoft.com/office/drawing/2014/main" id="{AC7E60C8-A8C9-7246-9569-8D0B658BD0DD}"/>
              </a:ext>
            </a:extLst>
          </p:cNvPr>
          <p:cNvCxnSpPr>
            <a:cxnSpLocks/>
          </p:cNvCxnSpPr>
          <p:nvPr/>
        </p:nvCxnSpPr>
        <p:spPr>
          <a:xfrm>
            <a:off x="5638800" y="3198661"/>
            <a:ext cx="1066800" cy="7551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5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35562F-996A-0345-8837-80A8B0EBC8E1}"/>
              </a:ext>
            </a:extLst>
          </p:cNvPr>
          <p:cNvSpPr/>
          <p:nvPr/>
        </p:nvSpPr>
        <p:spPr>
          <a:xfrm>
            <a:off x="3432104" y="3244334"/>
            <a:ext cx="2279791" cy="369332"/>
          </a:xfrm>
          <a:prstGeom prst="rect">
            <a:avLst/>
          </a:prstGeom>
        </p:spPr>
        <p:txBody>
          <a:bodyPr wrap="none">
            <a:spAutoFit/>
          </a:bodyPr>
          <a:lstStyle/>
          <a:p>
            <a:r>
              <a:rPr lang="en-US" dirty="0" err="1"/>
              <a:t>paul's</a:t>
            </a:r>
            <a:r>
              <a:rPr lang="en-US" dirty="0"/>
              <a:t> missionary map</a:t>
            </a:r>
          </a:p>
        </p:txBody>
      </p:sp>
      <p:pic>
        <p:nvPicPr>
          <p:cNvPr id="1026" name="Picture 2" descr="Apostle Paul's Second Missionary Journey Large Map">
            <a:extLst>
              <a:ext uri="{FF2B5EF4-FFF2-40B4-BE49-F238E27FC236}">
                <a16:creationId xmlns:a16="http://schemas.microsoft.com/office/drawing/2014/main" id="{D261F2AD-7BD9-7D43-8646-8557D060D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4CFF0F-50FB-F145-9187-3F3E72686491}"/>
              </a:ext>
            </a:extLst>
          </p:cNvPr>
          <p:cNvSpPr txBox="1"/>
          <p:nvPr/>
        </p:nvSpPr>
        <p:spPr>
          <a:xfrm>
            <a:off x="103178" y="457200"/>
            <a:ext cx="1186070" cy="338554"/>
          </a:xfrm>
          <a:prstGeom prst="rect">
            <a:avLst/>
          </a:prstGeom>
          <a:solidFill>
            <a:schemeClr val="accent4">
              <a:lumMod val="40000"/>
              <a:lumOff val="60000"/>
            </a:schemeClr>
          </a:solidFill>
        </p:spPr>
        <p:txBody>
          <a:bodyPr wrap="square" rtlCol="0">
            <a:spAutoFit/>
          </a:bodyPr>
          <a:lstStyle/>
          <a:p>
            <a:endParaRPr lang="en-US" sz="1600" dirty="0">
              <a:highlight>
                <a:srgbClr val="000000"/>
              </a:highlight>
            </a:endParaRPr>
          </a:p>
        </p:txBody>
      </p:sp>
      <p:sp>
        <p:nvSpPr>
          <p:cNvPr id="2" name="TextBox 1">
            <a:extLst>
              <a:ext uri="{FF2B5EF4-FFF2-40B4-BE49-F238E27FC236}">
                <a16:creationId xmlns:a16="http://schemas.microsoft.com/office/drawing/2014/main" id="{E5C6441E-2B01-4341-B4B2-8FCB49C05A56}"/>
              </a:ext>
            </a:extLst>
          </p:cNvPr>
          <p:cNvSpPr txBox="1"/>
          <p:nvPr/>
        </p:nvSpPr>
        <p:spPr>
          <a:xfrm>
            <a:off x="0" y="4919008"/>
            <a:ext cx="6221422" cy="1938992"/>
          </a:xfrm>
          <a:prstGeom prst="rect">
            <a:avLst/>
          </a:prstGeom>
          <a:solidFill>
            <a:schemeClr val="accent1"/>
          </a:solidFill>
        </p:spPr>
        <p:txBody>
          <a:bodyPr wrap="square" rtlCol="0">
            <a:spAutoFit/>
          </a:bodyPr>
          <a:lstStyle/>
          <a:p>
            <a:r>
              <a:rPr lang="en-US" dirty="0"/>
              <a:t>“</a:t>
            </a:r>
            <a:r>
              <a:rPr lang="en-US" sz="2000" dirty="0"/>
              <a:t>And they came to </a:t>
            </a:r>
            <a:r>
              <a:rPr lang="en-US" sz="2000" b="1" dirty="0"/>
              <a:t>Ephesus</a:t>
            </a:r>
            <a:r>
              <a:rPr lang="en-US" sz="2000" dirty="0"/>
              <a:t>, and he left them there, but he himself went into the synagogue and reasoned with the Jews. 20 When they asked him to stay for a longer period, he declined. 21 But on taking leave of them (Priscilla and Aquila), he said, “I will return to you if God wills,” and he set sail from Ephesus.” (Acts 18:219-21)</a:t>
            </a:r>
          </a:p>
        </p:txBody>
      </p:sp>
      <p:cxnSp>
        <p:nvCxnSpPr>
          <p:cNvPr id="7" name="Straight Arrow Connector 6">
            <a:extLst>
              <a:ext uri="{FF2B5EF4-FFF2-40B4-BE49-F238E27FC236}">
                <a16:creationId xmlns:a16="http://schemas.microsoft.com/office/drawing/2014/main" id="{DA03CB2C-3764-C543-AC41-BDF171B95F7D}"/>
              </a:ext>
            </a:extLst>
          </p:cNvPr>
          <p:cNvCxnSpPr>
            <a:cxnSpLocks/>
          </p:cNvCxnSpPr>
          <p:nvPr/>
        </p:nvCxnSpPr>
        <p:spPr>
          <a:xfrm>
            <a:off x="3886200" y="1600200"/>
            <a:ext cx="0" cy="13333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30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F58B-46BA-564D-ABBB-4F74A02F6424}"/>
              </a:ext>
            </a:extLst>
          </p:cNvPr>
          <p:cNvSpPr>
            <a:spLocks noGrp="1"/>
          </p:cNvSpPr>
          <p:nvPr>
            <p:ph type="title"/>
          </p:nvPr>
        </p:nvSpPr>
        <p:spPr>
          <a:xfrm>
            <a:off x="147637" y="20955"/>
            <a:ext cx="8848726" cy="1608046"/>
          </a:xfrm>
        </p:spPr>
        <p:txBody>
          <a:bodyPr>
            <a:normAutofit/>
          </a:bodyPr>
          <a:lstStyle/>
          <a:p>
            <a:r>
              <a:rPr lang="en-US" sz="3200" dirty="0"/>
              <a:t>The Third Missionary Journey (Acts 18:23-21:17)</a:t>
            </a:r>
          </a:p>
        </p:txBody>
      </p:sp>
      <p:sp>
        <p:nvSpPr>
          <p:cNvPr id="4" name="TextBox 3">
            <a:extLst>
              <a:ext uri="{FF2B5EF4-FFF2-40B4-BE49-F238E27FC236}">
                <a16:creationId xmlns:a16="http://schemas.microsoft.com/office/drawing/2014/main" id="{429802CA-FE44-BD41-8B61-4F3E5E1CCF9D}"/>
              </a:ext>
            </a:extLst>
          </p:cNvPr>
          <p:cNvSpPr txBox="1"/>
          <p:nvPr/>
        </p:nvSpPr>
        <p:spPr>
          <a:xfrm>
            <a:off x="39680" y="1567446"/>
            <a:ext cx="1709738" cy="5170646"/>
          </a:xfrm>
          <a:prstGeom prst="rect">
            <a:avLst/>
          </a:prstGeom>
          <a:solidFill>
            <a:schemeClr val="accent1"/>
          </a:solidFill>
        </p:spPr>
        <p:txBody>
          <a:bodyPr wrap="square" rtlCol="0">
            <a:spAutoFit/>
          </a:bodyPr>
          <a:lstStyle/>
          <a:p>
            <a:r>
              <a:rPr lang="en-US" b="1" dirty="0"/>
              <a:t>COMPANIONS </a:t>
            </a:r>
            <a:r>
              <a:rPr lang="en-US" sz="1600" dirty="0"/>
              <a:t>Paul-several men are named along the way: Timothy (19:22; 20:4; Eph. 19:22); Gaius (19:29; 20:4); Others from 20:4: Aristarchus, </a:t>
            </a:r>
            <a:r>
              <a:rPr lang="en-US" sz="1600" dirty="0" err="1"/>
              <a:t>Sopater</a:t>
            </a:r>
            <a:r>
              <a:rPr lang="en-US" sz="1600" dirty="0"/>
              <a:t>, </a:t>
            </a:r>
            <a:r>
              <a:rPr lang="en-US" sz="1600" dirty="0" err="1"/>
              <a:t>Secundus</a:t>
            </a:r>
            <a:r>
              <a:rPr lang="en-US" sz="1600" dirty="0"/>
              <a:t>, Tychicus; and Titus (2 Cor. 7:5-7).   </a:t>
            </a:r>
          </a:p>
          <a:p>
            <a:endParaRPr lang="en-US" sz="800" dirty="0"/>
          </a:p>
          <a:p>
            <a:r>
              <a:rPr lang="en-US" b="1" dirty="0"/>
              <a:t>TIME</a:t>
            </a:r>
            <a:r>
              <a:rPr lang="en-US" dirty="0"/>
              <a:t>: About 4 ½ years  (AD 53-58).</a:t>
            </a:r>
          </a:p>
          <a:p>
            <a:endParaRPr lang="en-US" sz="800" b="1" dirty="0"/>
          </a:p>
          <a:p>
            <a:r>
              <a:rPr lang="en-US" b="1" dirty="0"/>
              <a:t>DISTANCE</a:t>
            </a:r>
            <a:r>
              <a:rPr lang="en-US" dirty="0"/>
              <a:t> -  </a:t>
            </a:r>
            <a:r>
              <a:rPr lang="en-US" sz="1600" dirty="0"/>
              <a:t>2800-3000 miles</a:t>
            </a:r>
          </a:p>
        </p:txBody>
      </p:sp>
      <p:sp>
        <p:nvSpPr>
          <p:cNvPr id="7" name="TextBox 6">
            <a:extLst>
              <a:ext uri="{FF2B5EF4-FFF2-40B4-BE49-F238E27FC236}">
                <a16:creationId xmlns:a16="http://schemas.microsoft.com/office/drawing/2014/main" id="{53CF41BA-684D-2C43-9E7D-0B0BA25861D9}"/>
              </a:ext>
            </a:extLst>
          </p:cNvPr>
          <p:cNvSpPr txBox="1"/>
          <p:nvPr/>
        </p:nvSpPr>
        <p:spPr>
          <a:xfrm>
            <a:off x="5791200" y="1567446"/>
            <a:ext cx="3352800" cy="3970318"/>
          </a:xfrm>
          <a:prstGeom prst="rect">
            <a:avLst/>
          </a:prstGeom>
          <a:solidFill>
            <a:schemeClr val="bg2"/>
          </a:solidFill>
          <a:ln>
            <a:solidFill>
              <a:schemeClr val="accent2">
                <a:lumMod val="60000"/>
                <a:lumOff val="40000"/>
              </a:schemeClr>
            </a:solidFill>
          </a:ln>
        </p:spPr>
        <p:txBody>
          <a:bodyPr wrap="square" rtlCol="0">
            <a:spAutoFit/>
          </a:bodyPr>
          <a:lstStyle/>
          <a:p>
            <a:r>
              <a:rPr lang="en-US" b="1" dirty="0"/>
              <a:t>X.      ISLAND SAMOS </a:t>
            </a:r>
          </a:p>
          <a:p>
            <a:r>
              <a:rPr lang="en-US" b="1" dirty="0"/>
              <a:t>            </a:t>
            </a:r>
            <a:r>
              <a:rPr lang="en-US" dirty="0"/>
              <a:t>1.  </a:t>
            </a:r>
            <a:r>
              <a:rPr lang="en-US" dirty="0" err="1"/>
              <a:t>Trogyllum</a:t>
            </a:r>
            <a:r>
              <a:rPr lang="en-US" dirty="0"/>
              <a:t> (20:15)      </a:t>
            </a:r>
          </a:p>
          <a:p>
            <a:pPr marL="400050" indent="-400050">
              <a:buAutoNum type="romanUcPeriod" startAt="11"/>
            </a:pPr>
            <a:r>
              <a:rPr lang="en-US" b="1" dirty="0"/>
              <a:t>  PROVINCE: </a:t>
            </a:r>
            <a:r>
              <a:rPr lang="en-US" dirty="0"/>
              <a:t>ASIA MINOR</a:t>
            </a:r>
          </a:p>
          <a:p>
            <a:r>
              <a:rPr lang="en-US" dirty="0"/>
              <a:t>           1.  Miletus (20:15-38)</a:t>
            </a:r>
          </a:p>
          <a:p>
            <a:pPr marL="400050" indent="-400050">
              <a:buAutoNum type="romanUcPeriod" startAt="12"/>
            </a:pPr>
            <a:r>
              <a:rPr lang="en-US" b="1" dirty="0"/>
              <a:t>  ISLAND COOS </a:t>
            </a:r>
            <a:r>
              <a:rPr lang="en-US" dirty="0"/>
              <a:t>(21:1)</a:t>
            </a:r>
          </a:p>
          <a:p>
            <a:pPr marL="400050" indent="-400050">
              <a:buAutoNum type="romanUcPeriod" startAt="12"/>
            </a:pPr>
            <a:r>
              <a:rPr lang="en-US" dirty="0"/>
              <a:t>  </a:t>
            </a:r>
            <a:r>
              <a:rPr lang="en-US" b="1" dirty="0"/>
              <a:t>ISLAND RHODES </a:t>
            </a:r>
            <a:r>
              <a:rPr lang="en-US" dirty="0"/>
              <a:t>(21:1)</a:t>
            </a:r>
          </a:p>
          <a:p>
            <a:pPr marL="400050" indent="-400050">
              <a:buAutoNum type="romanUcPeriod" startAt="12"/>
            </a:pPr>
            <a:r>
              <a:rPr lang="en-US" dirty="0"/>
              <a:t>  </a:t>
            </a:r>
            <a:r>
              <a:rPr lang="en-US" b="1" dirty="0"/>
              <a:t>PROVINCE: </a:t>
            </a:r>
            <a:r>
              <a:rPr lang="en-US" dirty="0"/>
              <a:t>ASIA MINOR </a:t>
            </a:r>
          </a:p>
          <a:p>
            <a:r>
              <a:rPr lang="en-US" dirty="0"/>
              <a:t>            1.  </a:t>
            </a:r>
            <a:r>
              <a:rPr lang="en-US" dirty="0" err="1"/>
              <a:t>Patara</a:t>
            </a:r>
            <a:r>
              <a:rPr lang="en-US" dirty="0"/>
              <a:t> (21:1)</a:t>
            </a:r>
          </a:p>
          <a:p>
            <a:r>
              <a:rPr lang="en-US" dirty="0"/>
              <a:t>XV.    </a:t>
            </a:r>
            <a:r>
              <a:rPr lang="en-US" b="1" dirty="0"/>
              <a:t>PROVINCE: </a:t>
            </a:r>
            <a:r>
              <a:rPr lang="en-US" dirty="0"/>
              <a:t>SYRIA</a:t>
            </a:r>
          </a:p>
          <a:p>
            <a:r>
              <a:rPr lang="en-US" dirty="0"/>
              <a:t>        A</a:t>
            </a:r>
            <a:r>
              <a:rPr lang="en-US" b="1" dirty="0"/>
              <a:t>.  </a:t>
            </a:r>
            <a:r>
              <a:rPr lang="en-US" dirty="0"/>
              <a:t>Region: Phoenicia (21:2)</a:t>
            </a:r>
          </a:p>
          <a:p>
            <a:r>
              <a:rPr lang="en-US" dirty="0"/>
              <a:t>             1.  </a:t>
            </a:r>
            <a:r>
              <a:rPr lang="en-US" dirty="0" err="1"/>
              <a:t>Tyre</a:t>
            </a:r>
            <a:r>
              <a:rPr lang="en-US" dirty="0"/>
              <a:t> (21”3-7)</a:t>
            </a:r>
          </a:p>
          <a:p>
            <a:r>
              <a:rPr lang="en-US" dirty="0"/>
              <a:t>             2.  Ptolemais (21:7)</a:t>
            </a:r>
          </a:p>
          <a:p>
            <a:r>
              <a:rPr lang="en-US" dirty="0"/>
              <a:t>             3.  Caesarea (21:8-14)</a:t>
            </a:r>
          </a:p>
          <a:p>
            <a:r>
              <a:rPr lang="en-US" dirty="0"/>
              <a:t>             4.  Jerusalem (21:15-17)</a:t>
            </a:r>
          </a:p>
        </p:txBody>
      </p:sp>
      <p:sp>
        <p:nvSpPr>
          <p:cNvPr id="8" name="TextBox 7">
            <a:extLst>
              <a:ext uri="{FF2B5EF4-FFF2-40B4-BE49-F238E27FC236}">
                <a16:creationId xmlns:a16="http://schemas.microsoft.com/office/drawing/2014/main" id="{EACAD28F-9500-1C48-A37E-D2642498E19A}"/>
              </a:ext>
            </a:extLst>
          </p:cNvPr>
          <p:cNvSpPr txBox="1"/>
          <p:nvPr/>
        </p:nvSpPr>
        <p:spPr>
          <a:xfrm>
            <a:off x="1795466" y="1567446"/>
            <a:ext cx="3933825" cy="4801314"/>
          </a:xfrm>
          <a:prstGeom prst="rect">
            <a:avLst/>
          </a:prstGeom>
          <a:solidFill>
            <a:schemeClr val="bg2"/>
          </a:solidFill>
          <a:ln>
            <a:solidFill>
              <a:schemeClr val="bg2"/>
            </a:solidFill>
          </a:ln>
        </p:spPr>
        <p:txBody>
          <a:bodyPr wrap="square" rtlCol="0">
            <a:spAutoFit/>
          </a:bodyPr>
          <a:lstStyle/>
          <a:p>
            <a:r>
              <a:rPr lang="en-US" b="1" dirty="0"/>
              <a:t>I.     PROVINCE: </a:t>
            </a:r>
            <a:r>
              <a:rPr lang="en-US" dirty="0"/>
              <a:t>SYRIA</a:t>
            </a:r>
          </a:p>
          <a:p>
            <a:pPr marL="800100" lvl="1" indent="-342900">
              <a:buFont typeface="+mj-lt"/>
              <a:buAutoNum type="arabicPeriod"/>
            </a:pPr>
            <a:r>
              <a:rPr lang="en-US" dirty="0"/>
              <a:t>Antioch (18:22-23)</a:t>
            </a:r>
          </a:p>
          <a:p>
            <a:pPr marL="400050" indent="-400050">
              <a:buAutoNum type="romanUcPeriod" startAt="2"/>
            </a:pPr>
            <a:r>
              <a:rPr lang="en-US" b="1" dirty="0"/>
              <a:t>PROVINCE: </a:t>
            </a:r>
            <a:r>
              <a:rPr lang="en-US" dirty="0"/>
              <a:t>GALATIA (18:23)</a:t>
            </a:r>
            <a:endParaRPr lang="en-US" b="1" dirty="0"/>
          </a:p>
          <a:p>
            <a:pPr marL="400050" indent="-400050">
              <a:buAutoNum type="romanUcPeriod" startAt="2"/>
            </a:pPr>
            <a:r>
              <a:rPr lang="en-US" b="1" dirty="0"/>
              <a:t>PROVINCE</a:t>
            </a:r>
            <a:r>
              <a:rPr lang="en-US" dirty="0"/>
              <a:t>: ASIA MINOR</a:t>
            </a:r>
          </a:p>
          <a:p>
            <a:r>
              <a:rPr lang="en-US" dirty="0"/>
              <a:t>       A.  Region: Phrygia (14:23)</a:t>
            </a:r>
          </a:p>
          <a:p>
            <a:r>
              <a:rPr lang="en-US" dirty="0"/>
              <a:t>       B.  Region: Asia</a:t>
            </a:r>
            <a:br>
              <a:rPr lang="en-US" dirty="0"/>
            </a:br>
            <a:r>
              <a:rPr lang="en-US" dirty="0"/>
              <a:t>              1</a:t>
            </a:r>
            <a:r>
              <a:rPr lang="en-US" b="1" dirty="0"/>
              <a:t>. Ephesus (19:1-41)</a:t>
            </a:r>
          </a:p>
          <a:p>
            <a:r>
              <a:rPr lang="en-US" dirty="0"/>
              <a:t>IV.   </a:t>
            </a:r>
            <a:r>
              <a:rPr lang="en-US" b="1" dirty="0"/>
              <a:t>PROVINCE: </a:t>
            </a:r>
            <a:r>
              <a:rPr lang="en-US" dirty="0"/>
              <a:t>MACEDONIA (20:1-2)</a:t>
            </a:r>
            <a:endParaRPr lang="en-US" b="1" dirty="0"/>
          </a:p>
          <a:p>
            <a:r>
              <a:rPr lang="en-US" dirty="0"/>
              <a:t>        A. Region: Philippi (20:6)</a:t>
            </a:r>
          </a:p>
          <a:p>
            <a:pPr marL="400050" indent="-400050">
              <a:buAutoNum type="romanUcPeriod" startAt="5"/>
            </a:pPr>
            <a:r>
              <a:rPr lang="en-US" b="1" dirty="0"/>
              <a:t>PROVINCE: </a:t>
            </a:r>
            <a:r>
              <a:rPr lang="en-US" dirty="0"/>
              <a:t>ACHAIA </a:t>
            </a:r>
            <a:r>
              <a:rPr lang="en-US" sz="1400" dirty="0"/>
              <a:t>(Greece</a:t>
            </a:r>
            <a:r>
              <a:rPr lang="en-US" sz="1600" dirty="0"/>
              <a:t>) (20:2-3)</a:t>
            </a:r>
          </a:p>
          <a:p>
            <a:pPr marL="400050" indent="-400050">
              <a:buAutoNum type="romanUcPeriod" startAt="5"/>
            </a:pPr>
            <a:r>
              <a:rPr lang="en-US" b="1" dirty="0"/>
              <a:t>PROVINCE:</a:t>
            </a:r>
            <a:r>
              <a:rPr lang="en-US" dirty="0"/>
              <a:t> MACEDONIA (20:3-6)</a:t>
            </a:r>
          </a:p>
          <a:p>
            <a:r>
              <a:rPr lang="en-US" dirty="0"/>
              <a:t>             1. Philippi (20:6)</a:t>
            </a:r>
          </a:p>
          <a:p>
            <a:r>
              <a:rPr lang="en-US" b="1" dirty="0"/>
              <a:t>VII.   PROVINCE: </a:t>
            </a:r>
            <a:r>
              <a:rPr lang="en-US" dirty="0"/>
              <a:t>ASIA MINOR</a:t>
            </a:r>
            <a:br>
              <a:rPr lang="en-US" dirty="0"/>
            </a:br>
            <a:r>
              <a:rPr lang="en-US" dirty="0"/>
              <a:t>             1. Troas (20:6-12)</a:t>
            </a:r>
            <a:br>
              <a:rPr lang="en-US" dirty="0"/>
            </a:br>
            <a:r>
              <a:rPr lang="en-US" dirty="0"/>
              <a:t>             2. </a:t>
            </a:r>
            <a:r>
              <a:rPr lang="en-US" dirty="0" err="1"/>
              <a:t>Assos</a:t>
            </a:r>
            <a:r>
              <a:rPr lang="en-US" dirty="0"/>
              <a:t> (20:13-14)</a:t>
            </a:r>
          </a:p>
          <a:p>
            <a:pPr marL="400050" indent="-400050">
              <a:buAutoNum type="romanUcPeriod" startAt="8"/>
            </a:pPr>
            <a:r>
              <a:rPr lang="en-US" b="1" dirty="0"/>
              <a:t>  ISLAND MITYLENE (20:14)</a:t>
            </a:r>
          </a:p>
          <a:p>
            <a:pPr marL="400050" indent="-400050">
              <a:buAutoNum type="romanUcPeriod" startAt="8"/>
            </a:pPr>
            <a:r>
              <a:rPr lang="en-US" b="1" dirty="0"/>
              <a:t>  ISLAND CHIOS (20:15)</a:t>
            </a:r>
          </a:p>
        </p:txBody>
      </p:sp>
      <p:cxnSp>
        <p:nvCxnSpPr>
          <p:cNvPr id="5" name="Straight Arrow Connector 4">
            <a:extLst>
              <a:ext uri="{FF2B5EF4-FFF2-40B4-BE49-F238E27FC236}">
                <a16:creationId xmlns:a16="http://schemas.microsoft.com/office/drawing/2014/main" id="{435C8CBA-AFAA-3C44-9076-AEE2105E12CA}"/>
              </a:ext>
            </a:extLst>
          </p:cNvPr>
          <p:cNvCxnSpPr>
            <a:cxnSpLocks/>
          </p:cNvCxnSpPr>
          <p:nvPr/>
        </p:nvCxnSpPr>
        <p:spPr>
          <a:xfrm flipH="1">
            <a:off x="4419600" y="2486025"/>
            <a:ext cx="114300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626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837</TotalTime>
  <Words>4371</Words>
  <Application>Microsoft Macintosh PowerPoint</Application>
  <PresentationFormat>On-screen Show (4:3)</PresentationFormat>
  <Paragraphs>524</Paragraphs>
  <Slides>23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Abadi</vt:lpstr>
      <vt:lpstr>Abadi MT Condensed Extra Bold</vt:lpstr>
      <vt:lpstr>Aharoni</vt:lpstr>
      <vt:lpstr>Arial</vt:lpstr>
      <vt:lpstr>Arial Black</vt:lpstr>
      <vt:lpstr>Calibri</vt:lpstr>
      <vt:lpstr>Corbel</vt:lpstr>
      <vt:lpstr>Wingdings</vt:lpstr>
      <vt:lpstr>Wingdings 2</vt:lpstr>
      <vt:lpstr>Wingdings 3</vt:lpstr>
      <vt:lpstr>Module</vt:lpstr>
      <vt:lpstr>Symphony of the Scriptures</vt:lpstr>
      <vt:lpstr>Ephesians</vt:lpstr>
      <vt:lpstr>PowerPoint Presentation</vt:lpstr>
      <vt:lpstr>PowerPoint Presentation</vt:lpstr>
      <vt:lpstr>About the New Testament  “Canon”</vt:lpstr>
      <vt:lpstr>PowerPoint Presentation</vt:lpstr>
      <vt:lpstr>The Second Missionary Journey (Acts 15:36-18:22)</vt:lpstr>
      <vt:lpstr>PowerPoint Presentation</vt:lpstr>
      <vt:lpstr>The Third Missionary Journey (Acts 18:23-21:17)</vt:lpstr>
      <vt:lpstr>PowerPoint Presentation</vt:lpstr>
      <vt:lpstr>PowerPoint Presentation</vt:lpstr>
      <vt:lpstr>Artemis</vt:lpstr>
      <vt:lpstr>PowerPoint Presentation</vt:lpstr>
      <vt:lpstr>Who wrote the book?  </vt:lpstr>
      <vt:lpstr>  Where are we?  </vt:lpstr>
      <vt:lpstr>  Why is Ephesians so important?  </vt:lpstr>
      <vt:lpstr>    What's the point?  </vt:lpstr>
      <vt:lpstr>    How do I apply this?</vt:lpstr>
      <vt:lpstr>Brief Outline</vt:lpstr>
      <vt:lpstr>A Comparison of Parallel Texts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89</cp:revision>
  <dcterms:created xsi:type="dcterms:W3CDTF">2010-11-07T11:38:16Z</dcterms:created>
  <dcterms:modified xsi:type="dcterms:W3CDTF">2022-12-26T08:53:37Z</dcterms:modified>
</cp:coreProperties>
</file>